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82"/>
  </p:notesMasterIdLst>
  <p:handoutMasterIdLst>
    <p:handoutMasterId r:id="rId83"/>
  </p:handoutMasterIdLst>
  <p:sldIdLst>
    <p:sldId id="256" r:id="rId2"/>
    <p:sldId id="665" r:id="rId3"/>
    <p:sldId id="861" r:id="rId4"/>
    <p:sldId id="1252" r:id="rId5"/>
    <p:sldId id="612" r:id="rId6"/>
    <p:sldId id="666" r:id="rId7"/>
    <p:sldId id="808" r:id="rId8"/>
    <p:sldId id="1021" r:id="rId9"/>
    <p:sldId id="839" r:id="rId10"/>
    <p:sldId id="1111" r:id="rId11"/>
    <p:sldId id="1280" r:id="rId12"/>
    <p:sldId id="1276" r:id="rId13"/>
    <p:sldId id="1202" r:id="rId14"/>
    <p:sldId id="1257" r:id="rId15"/>
    <p:sldId id="1255" r:id="rId16"/>
    <p:sldId id="1256" r:id="rId17"/>
    <p:sldId id="1247" r:id="rId18"/>
    <p:sldId id="1248" r:id="rId19"/>
    <p:sldId id="990" r:id="rId20"/>
    <p:sldId id="1261" r:id="rId21"/>
    <p:sldId id="1262" r:id="rId22"/>
    <p:sldId id="1263" r:id="rId23"/>
    <p:sldId id="1264" r:id="rId24"/>
    <p:sldId id="1148" r:id="rId25"/>
    <p:sldId id="1214" r:id="rId26"/>
    <p:sldId id="1236" r:id="rId27"/>
    <p:sldId id="1235" r:id="rId28"/>
    <p:sldId id="1237" r:id="rId29"/>
    <p:sldId id="1219" r:id="rId30"/>
    <p:sldId id="1224" r:id="rId31"/>
    <p:sldId id="1227" r:id="rId32"/>
    <p:sldId id="1226" r:id="rId33"/>
    <p:sldId id="1275" r:id="rId34"/>
    <p:sldId id="1260" r:id="rId35"/>
    <p:sldId id="1100" r:id="rId36"/>
    <p:sldId id="1160" r:id="rId37"/>
    <p:sldId id="837" r:id="rId38"/>
    <p:sldId id="838" r:id="rId39"/>
    <p:sldId id="1036" r:id="rId40"/>
    <p:sldId id="1267" r:id="rId41"/>
    <p:sldId id="1269" r:id="rId42"/>
    <p:sldId id="1147" r:id="rId43"/>
    <p:sldId id="880" r:id="rId44"/>
    <p:sldId id="881" r:id="rId45"/>
    <p:sldId id="1019" r:id="rId46"/>
    <p:sldId id="1266" r:id="rId47"/>
    <p:sldId id="1039" r:id="rId48"/>
    <p:sldId id="1268" r:id="rId49"/>
    <p:sldId id="1164" r:id="rId50"/>
    <p:sldId id="1213" r:id="rId51"/>
    <p:sldId id="1246" r:id="rId52"/>
    <p:sldId id="1250" r:id="rId53"/>
    <p:sldId id="773" r:id="rId54"/>
    <p:sldId id="1244" r:id="rId55"/>
    <p:sldId id="1076" r:id="rId56"/>
    <p:sldId id="887" r:id="rId57"/>
    <p:sldId id="1265" r:id="rId58"/>
    <p:sldId id="1251" r:id="rId59"/>
    <p:sldId id="1169" r:id="rId60"/>
    <p:sldId id="1142" r:id="rId61"/>
    <p:sldId id="1144" r:id="rId62"/>
    <p:sldId id="1176" r:id="rId63"/>
    <p:sldId id="1197" r:id="rId64"/>
    <p:sldId id="1184" r:id="rId65"/>
    <p:sldId id="1196" r:id="rId66"/>
    <p:sldId id="1200" r:id="rId67"/>
    <p:sldId id="1270" r:id="rId68"/>
    <p:sldId id="1229" r:id="rId69"/>
    <p:sldId id="1232" r:id="rId70"/>
    <p:sldId id="1274" r:id="rId71"/>
    <p:sldId id="1271" r:id="rId72"/>
    <p:sldId id="1272" r:id="rId73"/>
    <p:sldId id="1273" r:id="rId74"/>
    <p:sldId id="1277" r:id="rId75"/>
    <p:sldId id="1278" r:id="rId76"/>
    <p:sldId id="1279" r:id="rId77"/>
    <p:sldId id="1192" r:id="rId78"/>
    <p:sldId id="1191" r:id="rId79"/>
    <p:sldId id="1194" r:id="rId80"/>
    <p:sldId id="680" r:id="rId81"/>
  </p:sldIdLst>
  <p:sldSz cx="9144000" cy="6858000" type="screen4x3"/>
  <p:notesSz cx="7099300" cy="102346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0210" autoAdjust="0"/>
  </p:normalViewPr>
  <p:slideViewPr>
    <p:cSldViewPr snapToGrid="0">
      <p:cViewPr>
        <p:scale>
          <a:sx n="75" d="100"/>
          <a:sy n="75" d="100"/>
        </p:scale>
        <p:origin x="-1944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 snapToGrid="0">
      <p:cViewPr varScale="1">
        <p:scale>
          <a:sx n="43" d="100"/>
          <a:sy n="43" d="100"/>
        </p:scale>
        <p:origin x="2840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31A6EA30-07B0-41DD-90D2-F921CDD050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A8C7529B-92D6-484D-9DEE-36BE3D5F29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D3B35-FDA6-48BF-B5E1-2D43CF054383}" type="datetimeFigureOut">
              <a:rPr lang="pl-PL" smtClean="0"/>
              <a:t>16.03.2026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1E62A3DD-6762-472F-A2DF-2DDC1001BF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7C4516C8-29DF-4999-8C0D-B2FBD84711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35504-1B88-407F-9B7A-CF61DC0396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5432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FD53ADC5-54DD-47E1-B975-D8A2408151D5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74B78177-38B0-4167-858F-CE331226FB0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5084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417A5B-7BA4-4519-99CA-E25BBF7138E0}" type="slidenum">
              <a:rPr lang="pl-PL" altLang="pl-PL"/>
              <a:pPr/>
              <a:t>2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12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728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13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728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417A5B-7BA4-4519-99CA-E25BBF7138E0}" type="slidenum">
              <a:rPr lang="pl-PL" altLang="pl-PL"/>
              <a:pPr/>
              <a:t>14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>
                <a:solidFill>
                  <a:prstClr val="black"/>
                </a:solidFill>
              </a:rPr>
              <a:pPr/>
              <a:t>15</a:t>
            </a:fld>
            <a:endParaRPr lang="pl-PL" altLang="pl-PL">
              <a:solidFill>
                <a:prstClr val="black"/>
              </a:solidFill>
            </a:endParaRPr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>
                <a:solidFill>
                  <a:prstClr val="black"/>
                </a:solidFill>
              </a:rPr>
              <a:pPr/>
              <a:t>16</a:t>
            </a:fld>
            <a:endParaRPr lang="pl-PL" altLang="pl-PL">
              <a:solidFill>
                <a:prstClr val="black"/>
              </a:solidFill>
            </a:endParaRPr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Informacje</a:t>
            </a:r>
            <a:r>
              <a:rPr lang="pl-PL" baseline="0" dirty="0"/>
              <a:t> z działalności PLOT na profilu „PLOT – Poznańska Lokalna Organizacja Turystyczna”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17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18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19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m.in. Tour Salon – Poznań, luty, ITB Międzynarodowa Giełda Turystyczna – Berlin, marzec, targi turystyki biznesowej we Frankfurcie (IMEX) i Barcelonie (</a:t>
            </a:r>
            <a:r>
              <a:rPr lang="pl-PL" altLang="pl-PL" sz="1200" dirty="0" err="1">
                <a:solidFill>
                  <a:srgbClr val="7F7F7F"/>
                </a:solidFill>
                <a:latin typeface="Myriad Pro" pitchFamily="34" charset="0"/>
              </a:rPr>
              <a:t>ibt</a:t>
            </a: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 </a:t>
            </a:r>
            <a:r>
              <a:rPr lang="pl-PL" altLang="pl-PL" sz="1200" dirty="0" err="1">
                <a:solidFill>
                  <a:srgbClr val="7F7F7F"/>
                </a:solidFill>
                <a:latin typeface="Myriad Pro" pitchFamily="34" charset="0"/>
              </a:rPr>
              <a:t>world</a:t>
            </a: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), wybrane inne miasta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altLang="pl-PL" sz="1200" dirty="0">
              <a:solidFill>
                <a:srgbClr val="7F7F7F"/>
              </a:solidFill>
              <a:latin typeface="Myriad Pro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4619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20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m.in. Tour Salon – Poznań, luty, ITB Międzynarodowa Giełda Turystyczna – Berlin, marzec, targi turystyki biznesowej we Frankfurcie (IMEX) i Barcelonie (</a:t>
            </a:r>
            <a:r>
              <a:rPr lang="pl-PL" altLang="pl-PL" sz="1200" dirty="0" err="1">
                <a:solidFill>
                  <a:srgbClr val="7F7F7F"/>
                </a:solidFill>
                <a:latin typeface="Myriad Pro" pitchFamily="34" charset="0"/>
              </a:rPr>
              <a:t>ibt</a:t>
            </a: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 </a:t>
            </a:r>
            <a:r>
              <a:rPr lang="pl-PL" altLang="pl-PL" sz="1200" dirty="0" err="1">
                <a:solidFill>
                  <a:srgbClr val="7F7F7F"/>
                </a:solidFill>
                <a:latin typeface="Myriad Pro" pitchFamily="34" charset="0"/>
              </a:rPr>
              <a:t>world</a:t>
            </a: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), wybrane inne miasta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altLang="pl-PL" sz="1200" dirty="0">
              <a:solidFill>
                <a:srgbClr val="7F7F7F"/>
              </a:solidFill>
              <a:latin typeface="Myriad Pro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4619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21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m.in. Tour Salon – Poznań, luty, ITB Międzynarodowa Giełda Turystyczna – Berlin, marzec, targi turystyki biznesowej we Frankfurcie (IMEX) i Barcelonie (</a:t>
            </a:r>
            <a:r>
              <a:rPr lang="pl-PL" altLang="pl-PL" sz="1200" dirty="0" err="1">
                <a:solidFill>
                  <a:srgbClr val="7F7F7F"/>
                </a:solidFill>
                <a:latin typeface="Myriad Pro" pitchFamily="34" charset="0"/>
              </a:rPr>
              <a:t>ibt</a:t>
            </a: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 </a:t>
            </a:r>
            <a:r>
              <a:rPr lang="pl-PL" altLang="pl-PL" sz="1200" dirty="0" err="1">
                <a:solidFill>
                  <a:srgbClr val="7F7F7F"/>
                </a:solidFill>
                <a:latin typeface="Myriad Pro" pitchFamily="34" charset="0"/>
              </a:rPr>
              <a:t>world</a:t>
            </a: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), wybrane inne miasta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altLang="pl-PL" sz="1200" dirty="0">
              <a:solidFill>
                <a:srgbClr val="7F7F7F"/>
              </a:solidFill>
              <a:latin typeface="Myriad Pro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461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417A5B-7BA4-4519-99CA-E25BBF7138E0}" type="slidenum">
              <a:rPr lang="pl-PL" altLang="pl-PL"/>
              <a:pPr/>
              <a:t>3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22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m.in. Tour Salon – Poznań, luty, ITB Międzynarodowa Giełda Turystyczna – Berlin, marzec, targi turystyki biznesowej we Frankfurcie (IMEX) i Barcelonie (</a:t>
            </a:r>
            <a:r>
              <a:rPr lang="pl-PL" altLang="pl-PL" sz="1200" dirty="0" err="1">
                <a:solidFill>
                  <a:srgbClr val="7F7F7F"/>
                </a:solidFill>
                <a:latin typeface="Myriad Pro" pitchFamily="34" charset="0"/>
              </a:rPr>
              <a:t>ibt</a:t>
            </a: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 </a:t>
            </a:r>
            <a:r>
              <a:rPr lang="pl-PL" altLang="pl-PL" sz="1200" dirty="0" err="1">
                <a:solidFill>
                  <a:srgbClr val="7F7F7F"/>
                </a:solidFill>
                <a:latin typeface="Myriad Pro" pitchFamily="34" charset="0"/>
              </a:rPr>
              <a:t>world</a:t>
            </a: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), wybrane inne miasta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altLang="pl-PL" sz="1200" dirty="0">
              <a:solidFill>
                <a:srgbClr val="7F7F7F"/>
              </a:solidFill>
              <a:latin typeface="Myriad Pro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4619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23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m.in. Tour Salon – Poznań, luty, ITB Międzynarodowa Giełda Turystyczna – Berlin, marzec, targi turystyki biznesowej we Frankfurcie (IMEX) i Barcelonie (</a:t>
            </a:r>
            <a:r>
              <a:rPr lang="pl-PL" altLang="pl-PL" sz="1200" dirty="0" err="1">
                <a:solidFill>
                  <a:srgbClr val="7F7F7F"/>
                </a:solidFill>
                <a:latin typeface="Myriad Pro" pitchFamily="34" charset="0"/>
              </a:rPr>
              <a:t>ibt</a:t>
            </a: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 </a:t>
            </a:r>
            <a:r>
              <a:rPr lang="pl-PL" altLang="pl-PL" sz="1200" dirty="0" err="1">
                <a:solidFill>
                  <a:srgbClr val="7F7F7F"/>
                </a:solidFill>
                <a:latin typeface="Myriad Pro" pitchFamily="34" charset="0"/>
              </a:rPr>
              <a:t>world</a:t>
            </a:r>
            <a:r>
              <a:rPr lang="pl-PL" altLang="pl-PL" sz="1200" dirty="0">
                <a:solidFill>
                  <a:srgbClr val="7F7F7F"/>
                </a:solidFill>
                <a:latin typeface="Myriad Pro" pitchFamily="34" charset="0"/>
              </a:rPr>
              <a:t>), wybrane inne miasta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altLang="pl-PL" sz="1200" dirty="0">
              <a:solidFill>
                <a:srgbClr val="7F7F7F"/>
              </a:solidFill>
              <a:latin typeface="Myriad Pro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4619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24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altLang="pl-PL" sz="1200" dirty="0">
              <a:solidFill>
                <a:srgbClr val="7F7F7F"/>
              </a:solidFill>
              <a:latin typeface="Myriad Pro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4619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25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29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9272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30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92728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31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2261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32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22614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33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2261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34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417A5B-7BA4-4519-99CA-E25BBF7138E0}" type="slidenum">
              <a:rPr lang="pl-PL" altLang="pl-PL"/>
              <a:pPr/>
              <a:t>4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35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36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37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38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39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40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41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42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43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44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Ponad 70 członków</a:t>
            </a:r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45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46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47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48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49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Clr>
                <a:srgbClr val="1E57A0"/>
              </a:buClr>
              <a:buFont typeface="Arial" panose="020B0604020202020204" pitchFamily="34" charset="0"/>
              <a:buNone/>
            </a:pPr>
            <a:r>
              <a:rPr lang="pl-PL" altLang="pl-PL" sz="1200" b="0" baseline="0" dirty="0">
                <a:solidFill>
                  <a:srgbClr val="1E57A0"/>
                </a:solidFill>
              </a:rPr>
              <a:t>Obecnie 18 podmiotów spoza Poznania</a:t>
            </a:r>
            <a:endParaRPr lang="pl-PL" altLang="pl-PL" sz="1200" b="0" dirty="0">
              <a:solidFill>
                <a:srgbClr val="1E57A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21240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50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19990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51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52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53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19990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54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7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55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56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57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19990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>
                <a:solidFill>
                  <a:prstClr val="black"/>
                </a:solidFill>
              </a:rPr>
              <a:pPr/>
              <a:t>58</a:t>
            </a:fld>
            <a:endParaRPr lang="pl-PL" altLang="pl-PL">
              <a:solidFill>
                <a:prstClr val="black"/>
              </a:solidFill>
            </a:endParaRPr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Wizytówka</a:t>
            </a:r>
            <a:r>
              <a:rPr lang="pl-PL" baseline="0" dirty="0"/>
              <a:t> turystyczna, uruchomienie sprzedaży biletów do Parku Dzieje i na widowisko Orzeł i Krzyż w punktach informacji turystycznej, promocja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59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60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61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62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63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64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8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65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66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67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69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70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71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72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73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74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75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9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76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77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78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E3AA4-4D31-4AF4-A634-DBCEB72B8D4E}" type="slidenum">
              <a:rPr lang="pl-PL" altLang="pl-PL"/>
              <a:pPr/>
              <a:t>79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Ponad 70 członków</a:t>
            </a:r>
          </a:p>
        </p:txBody>
      </p:sp>
    </p:spTree>
    <p:extLst>
      <p:ext uri="{BB962C8B-B14F-4D97-AF65-F5344CB8AC3E}">
        <p14:creationId xmlns:p14="http://schemas.microsoft.com/office/powerpoint/2010/main" val="8486328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1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E265D6E-5479-4BE1-AE03-E87DAA1C2C1E}" type="slidenum">
              <a:t>80</a:t>
            </a:fld>
            <a:fld id="{39D03AA3-43EF-48C1-BB32-896674B155E3}" type="slidenum">
              <a:t>80</a:t>
            </a:fld>
            <a:fld id="{3DD41E3A-B39A-48C7-99FB-C00682A5DD71}" type="slidenum">
              <a:t>80</a:t>
            </a:fld>
            <a:fld id="{B8E97922-F69C-4BF1-9E16-9B442A1EEAA7}" type="slidenum">
              <a:t>80</a:t>
            </a:fld>
            <a:fld id="{03EA75F9-C1BF-48DA-8E92-9DD9890D388D}" type="slidenum">
              <a:t>80</a:t>
            </a:fld>
            <a:fld id="{B15CCD17-8F48-424E-AA8E-6A318B31538A}" type="slidenum">
              <a:t>80</a:t>
            </a:fld>
            <a:fld id="{D6A1C193-1045-45BD-9C61-506535968A8B}" type="slidenum">
              <a:t>80</a:t>
            </a:fld>
            <a:fld id="{611D3DB0-CBDD-42CE-9C28-636586F3146C}" type="slidenum">
              <a:t>80</a:t>
            </a:fld>
            <a:fld id="{B859D46A-03B2-4B82-9EC3-5FCA402D4DE5}" type="slidenum">
              <a:t>80</a:t>
            </a:fld>
            <a:fld id="{0D4DBEFB-4B7B-477E-8E4E-ABC91DB833F2}" type="slidenum">
              <a:t>80</a:t>
            </a:fld>
            <a:fld id="{E6F9F38A-C4FE-4C86-9C92-78DE83130D00}" type="slidenum">
              <a:t>80</a:t>
            </a:fld>
            <a:fld id="{89246486-36FC-4184-AB5E-1C0CBF9E4FE7}" type="slidenum">
              <a:t>80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42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10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5EE5FD-AE04-42E3-9A59-CDC99852A654}" type="slidenum">
              <a:rPr lang="pl-PL" altLang="pl-PL"/>
              <a:pPr/>
              <a:t>11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6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4F48845-6222-404D-A213-0504FAC22398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EE2C9-5EC1-4029-81D9-8C55E952F4D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365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F89304-4BDE-414E-8183-F5D0622EF420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75D7E-C13F-434F-AF4D-8AE1DDF1868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73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679946-3F9D-4EED-AE41-D1D5B61BD35F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4E7B3-7DF5-4AD1-A171-AF373053C0C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3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2601DF-4511-4BB7-90F0-881A36176F25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C0520-6E32-40BE-BB73-FBE750B5C40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061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16C7CE-476A-40AF-8E86-76E98C9F7D41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4D448-75FF-40A2-80CC-7380AFCFD1C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9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8D4A0A-524E-4F9D-9EC4-9019FA0EFD8C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CC657-1441-488D-B816-50B1E49B882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208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E7E2F6-F46E-42BD-A8FA-106E8D5F8492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BD697-BEFB-4D21-88CD-CF13CD1DE9B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59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EE709A-71D1-45FA-A3E7-808C3BD7479F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4C95-5FBD-4BA8-94DF-D87BA47CEEB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355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508A7-10AC-4D68-B3F8-4967059121D3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7E6F6-F0A5-4CCE-96C7-064A8153C92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784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04AA84-E6A3-4900-BD98-88D4EDD5D6AE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27C1F-174C-4E69-9AC9-1800A4DABA7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546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6B924E-721B-4126-AC5C-A1D3597F0DD0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6E5AA-4551-4BC2-BCED-6F423266E6F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7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1C06CA5C-3A8F-4B41-95EC-CD85BDC7D71F}" type="datetimeFigureOut">
              <a:rPr lang="pl-PL" smtClean="0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D021A0A1-6645-4F29-94A6-525E8AE1E6C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36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11.png"/><Relationship Id="rId4" Type="http://schemas.openxmlformats.org/officeDocument/2006/relationships/image" Target="../media/image52.jpe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0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microsoft.com/office/2007/relationships/hdphoto" Target="../media/hdphoto1.wdp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01.png"/><Relationship Id="rId4" Type="http://schemas.openxmlformats.org/officeDocument/2006/relationships/image" Target="../media/image99.png"/><Relationship Id="rId9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5.jpeg"/><Relationship Id="rId9" Type="http://schemas.microsoft.com/office/2007/relationships/hdphoto" Target="../media/hdphoto5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0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30528" y="5449004"/>
            <a:ext cx="4674971" cy="528604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pl-PL" sz="3600" dirty="0"/>
              <a:t>Współpraca PLOT z </a:t>
            </a:r>
            <a:r>
              <a:rPr lang="pl-PL" sz="3600" dirty="0" smtClean="0"/>
              <a:t> powiatem </a:t>
            </a:r>
            <a:r>
              <a:rPr lang="pl-PL" sz="3600" dirty="0"/>
              <a:t>poznańskim</a:t>
            </a:r>
            <a:endParaRPr lang="pl-PL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338" name="Podtytuł 2"/>
          <p:cNvSpPr>
            <a:spLocks noGrp="1"/>
          </p:cNvSpPr>
          <p:nvPr>
            <p:ph type="body" sz="half" idx="2"/>
          </p:nvPr>
        </p:nvSpPr>
        <p:spPr>
          <a:xfrm>
            <a:off x="6296025" y="5125641"/>
            <a:ext cx="2400300" cy="109775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pl-PL" sz="1800" b="1" dirty="0" smtClean="0">
                <a:solidFill>
                  <a:srgbClr val="312783"/>
                </a:solidFill>
              </a:rPr>
              <a:t>Poznańska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pl-PL" sz="1800" b="1" dirty="0" smtClean="0">
                <a:solidFill>
                  <a:srgbClr val="312783"/>
                </a:solidFill>
              </a:rPr>
              <a:t>Lokalna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pl-PL" sz="1800" b="1" dirty="0" smtClean="0">
                <a:solidFill>
                  <a:srgbClr val="312783"/>
                </a:solidFill>
              </a:rPr>
              <a:t>Organizacja Turystyczna</a:t>
            </a:r>
            <a:endParaRPr lang="pl-PL" sz="1800" b="1" dirty="0">
              <a:solidFill>
                <a:srgbClr val="312783"/>
              </a:solidFill>
            </a:endParaRPr>
          </a:p>
        </p:txBody>
      </p:sp>
      <p:sp>
        <p:nvSpPr>
          <p:cNvPr id="11" name="Prostokąt zaokrąglony 10"/>
          <p:cNvSpPr>
            <a:spLocks noChangeAspect="1"/>
          </p:cNvSpPr>
          <p:nvPr/>
        </p:nvSpPr>
        <p:spPr>
          <a:xfrm>
            <a:off x="1122447" y="89262"/>
            <a:ext cx="3337200" cy="226908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zaokrąglony 12"/>
          <p:cNvSpPr>
            <a:spLocks noChangeAspect="1"/>
          </p:cNvSpPr>
          <p:nvPr/>
        </p:nvSpPr>
        <p:spPr>
          <a:xfrm>
            <a:off x="1122447" y="2466241"/>
            <a:ext cx="3337200" cy="226908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13"/>
          <p:cNvSpPr>
            <a:spLocks noChangeAspect="1"/>
          </p:cNvSpPr>
          <p:nvPr/>
        </p:nvSpPr>
        <p:spPr>
          <a:xfrm>
            <a:off x="4572000" y="83790"/>
            <a:ext cx="3337200" cy="226908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zaokrąglony 14"/>
          <p:cNvSpPr>
            <a:spLocks noChangeAspect="1"/>
          </p:cNvSpPr>
          <p:nvPr/>
        </p:nvSpPr>
        <p:spPr>
          <a:xfrm>
            <a:off x="4572000" y="2466241"/>
            <a:ext cx="3337200" cy="226908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80767" y="904875"/>
            <a:ext cx="8438946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Zielony Punkt Kontrolny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1026" name="Picture 2" descr="C:\Users\Techsoup\Desktop\244562285_4475132609199201_544039385478150174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6" y="1383091"/>
            <a:ext cx="6986153" cy="465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owiat.poznan.pl/wp-content/uploads/2022/12/fota-1200x80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99" y="625474"/>
            <a:ext cx="4510621" cy="2803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a 6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2014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80767" y="904875"/>
            <a:ext cx="843894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4" charset="0"/>
              </a:rPr>
              <a:t>Powiatowy Dzień Organizacji Pozarządowych w Gułtowach </a:t>
            </a:r>
            <a:endParaRPr lang="pl-PL" altLang="pl-PL" sz="24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72" y="1368721"/>
            <a:ext cx="7089656" cy="472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61" y="1371566"/>
            <a:ext cx="3756672" cy="472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885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42900" y="743410"/>
            <a:ext cx="865708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Jesienno-zimowa kampania promocyjna</a:t>
            </a:r>
          </a:p>
        </p:txBody>
      </p:sp>
      <p:sp>
        <p:nvSpPr>
          <p:cNvPr id="2" name="AutoShape 2" descr="data:image/png;base64,iVBORw0KGgoAAAANSUhEUgAAAXMAAACICAMAAAAiRvvOAAABhlBMVEX///+iDjL//v////3//P+iDTOSACP/9v7/+P//+v/74evt1N+fCC+YACqPGzeIABvzzNnGoa6nWmvx3ej+8fieACuNCC3Sm6mPAB6ULEWCABrXo7GybX2QQVXbtMLtv82gYHK+hJN2M5yTAB////iWACW43ijYusbiu8d4AACiUGLRsb+LACOKABl6ABP//+aIACX///CbPVS3aXv/6vW5hJJsK5B/ABx/AACNABi21zXIjZvlxc/83Oh+AA3aq7nz4/dvO4y+k6K0dodkLYKHJDxtAAD7/9X2+8vhytWaV2eDIjuDCy2NNUulcX52ABz5zeKrSV+4ZHitPFa2jpbq0OWkKkdxRIeceK7Be5SzWnGyjsLxvtneorTersLGTGjEtcpbJnS4msDRe5KFXJhcGnzIsdPPqtrbxeSkh7Dx1PlwN4x1SY7LYXt3VYqMapnllq+GY5jL24VxACKIR1jI3m261ki3pr/v97by/KTw6NnN4Xri19Xm85Oz0TxzIjni7qTI2YGvUm8AAAAbZElEQVR4nO1ciXvaVrYXkhCbhDDIWNgY28EETMHGDuCNxTFeagfHWcZZ3MbtNMu4aWbappM0M2ny0v/8nXPulRAYbCclnffN0+/LZxC66+8ene1eRRBcuHDhwoULFy5cuHDhwoULFy5cuHDhwoULFy5cuHDhwoULFy5cuHDhwoULFy5cuHDhwoULFy5cuHDh4vNCPPfyM3cnnX/7vx5n5m/jIiIG3RelwW3+AZwzHHHA9z8Pn9CreE69Mz9/bPtny/esyYA1EjvlzuuyX+U/nXjpYjmzxyRdcnjiOd/E/gX/OMQzX0UR/3VBusR0/1swzJmeacu6Folsx+3LLOl/RLtIH0uIKPZKzzkP/CVa+6jOP3Ht/i8Jtzgy4hiQ6AvVsrVghwWjZl9L/IfmTBKw3qz5hO6p+OqIcuDsAohluhXsZRcbm04mp6Exo6u8ILAarJrPodvwH3UUlJ01/KFaLeTn4ynDmK0GRZpBuTNQuAnX2KLo75nsZwTrXiRm5Bl9vOkY+n5BSSvLI1ap+o2CYhbgmk1WrCXbSjozOqppmbTSboWsxYCm5IntOKK93ezuShKC+212qxVwjqPeahfSGU0bhcYK7WSNeGC3xJusBqvWzq/XRet5lETWUfsg12nKB+MujN9kHe4dFkylcGDQRfmgoCiFw5BVMtem6z34Ku+XCmbhMDU0Ys8B45xsiTitezyNzuCNhOrxejIzvJQxqXkAepPKC/VoA65VD4eqFZNlweK8PMdvqMWJTlfUykFGpVpqo9YZRTDZ0OymPF51tBiN2c9NrA23vHZHo5lGNGSNvNxWqZ46bhMpxMLw02iUif6IgnfDQboIxbGw2eQTD4ZVqM2q+hJ4SxkbKrkWRHv+Ihu3f3OPLo16VPGo5rRdEjlXVeIcsW7i5LQl9pym2ppFg0VWJmHPO6LbFCU6igK7bhatOwpfPEAtkfE4aKV+whEanYhMdXWD69u21is2bpXP+63WyudwTh2TMEuCP5mhmkm89JGAfSbOHdqVCV6rCFzBM59v38qDsPrs2wYtvcV5ZJwkMB6iFlIlS5C1TMZiX0sEIajB+8i5yngqdD2ugfyoxVx6gg1HEmptuzGAyqu2Q5xDkE6V3VSthwFvEmzOWT8kUB3OxbOcwy0zxWhomkwo8PH8vJwzttFDYJSDcGvQbWhJ0w5uHcw4lCzjXJthT8EBTVefoMoRzlKmeLtVad2Jm4z1TNTPqgLn+IzgNEaTTrtUH0dxpsqKpXWCvDGNGrsWN5ny0Q748jPpVO8eHx/fjhc1VvYaa9Xi3OtRl6wH6nw596KcS51uCzVaKeBc/cy6JfAXg+Tcd3QDZljcDBzA2LTJspMf0i0W5zMK8dSiFrhq9+qtoCyiOzBRYlTo3GSSblHv3cXJh2OONmdIieDvqs15lOqqerJOjflyCdYYEEBiwTg3T0RZlv2RvObFBZ5nLMZwDdmCm9ie1IdztYdzknNBzjPzxFn+rJwTyvniNIrkxv0Ht+JaYX1qegrsSbzZVaijWyQhVyDpWmKiN0HqWi1N2WWDjCeVF2Cc5x9mLC44Aihb2vE1zSHnOdTwqlrqFCuzJVW36am3LB/XUcYkaRplhK6YnDMzGi7z6hfLOWCMNIuS5F7m57ChDgGWhNhSxmOCr3Z0vVr96utfHp2UlNZUvJ3rrmLrFpgGfVXjQdK/xpJqC5bVMBHj9RSZcYvoqEEmb+FKjeYDdsc5XIvCSdLBuZhnmmbd0Rg4FF7b2FlybtmFlIKCrWzSBXGufaPBotmE9XDu7bGhXmo2tIzD1Q4shTQkzs9EW8a3vP3UODxv8zXfX69cufL0u9gYGERlPVXrqdLhXE4qtpkC1EjMyVPodEVaw5Op0BWT88kyLc543S6XHAUGlsvAudfiPFSCyXtVrrxF1tgY9adNd5jqcM7Enq0R5/zxbVq3ZSbol/FbjCWNnlTb0xqinFtJHBTPjSdPn+H3o/vPxhS18Kh58renwPmRsAlPd+ag3LtKHc5TOtn7GS6GjF4911UhVGDKRbb8FuCclcysW2WCyIaWFJ1yPsGWs1utledZY+UOU8i5Q7075TwzwxrhLtZFnGNL61Sh2Ol12LqFxY0bL6pXnp4KwunWla3Th4cnY+ONr796en0DhGvGzORvTfbGYDbnZXIMtTz3I2SS3tFEuau0b4m8wHnDyXmthJ8JS7kQNfqU4OR8f9QhohbEY/qViWEP51lSxOYXVJBzXt62dJ9wKc5rJCBKq5OHHg7nPBSPbXBOvq+CJvmrcbQFH1unofUiPFpff0d35ZvTtw60Rl99npkRybGwxg2/kxCO7gtdVoIRyRUJ51yUD9BdLEZYicDkKAVJTjlntkFN9Iy8wh6lWhdTbB7M3yC/RbI4FyZMVPIZ8ksv1i1cmvIGz0cIw5XzjRcoySDd958/qF754XTzCD6qLzbEfZiVMk1lJEGub4MZau91VeWcr08UyDraK1InX0GbEbrBdLBOxSzO2TOstVgJVN1IkJNzCtTB3e5qShSazDVtdpjinAeTNBotyjQ/+YqjScEXZoKOD8aFnJ88ZA5kyNHlEDk/+uHKlRfw3D7bqr54/uSH5w/HE8+fVJ9swMiWNDNqWe1sBNwzdTnbVZdLwzdh22Yx44DOh5fz4QCjiVFjc07Rqxpm/ZB210PEuWVDGQ2Z3gWcIjPtLKI9bDabE8kwPQBqmz90JOej0wIKOhZC1+8izrW/49p74il7RsLQOAdJkO+DQqn+Q/gVjGX1ydFR0gQf+/n3pDxjN+w4v1k6uJXQlmvd9RnnHpZE0uv2CFM0vUKv+k8R5+luzkU2lZTdnjZpgBuE2QJG6B41ltnsaYwlbLQKyjLPt2iFgqKw4F+LWw+dzTnjDKPKC/1zL/P+u+3R0OT81x9Be1e3joSN68D5CyN2CA3PVyxOuWkTN3XQbbcm93pqA0foJXvZNPNMd4sWuYVeOWdLkR6xKUPOhU1SLlGRnHMvm1VHt0icc6WXc66/KhZTTqiFvGVaOpyjbwVj1aIBFkycI+deNiOl69kalpx/V60+eL71YkNAHVP9GaQ6UlKVlix0Gb9A6BfoTq+cqc91y+M8agLKtDBJZ+T26BaJL0WPbhGC8yhaOGeZmEaN69Tne8W+nJNO4hRYnPNMmnqvE/46OPezYUJQRmb5HM4LP4XtZ2LYugUdlepXpyzd8e2PfjTQucOK3F3Kl2ydxFWlIzo2LL8lUrJUqFO3DNDn3TZUAirQc8GUNXmcKgalXZzrg/S5t9uGejVFGWWPXLSjFTqcC1mWnsgj597zbWiTWmdpaU76kDh/hkr8AY6PbbpQOjoU6C5kRJXC+sl81Dhb3863YH5Lhal2koYeZ6RDkIR1sm7dvqLAfXKsS34NEe3knEWVLIftwIRjAbnle3wy1gqTKs5M2qN1cB5gubJi7SI5V1IyKwraZei+IumW+8+I8tNvbXac0aYxCWMqPEr5z1R2cO7jzyKXbKZr2UQdmGYxEcmgg/MYiR9EN8gEi1qcnAeZk3e7ZyOS+ee9MZEQZM65YitCB+csAIMnqYzR2SDOvWTR2Up7xyN2h8PiXPz+++db1SrEnuArQghqpQEckGdMrzq+Xu5XvZNXzOmWdqHfWUy05OsqXU4g5zzmdHDOxE9ZJw2tRWlcDs59FDV5lrsbk3mk1BP7014cXixbrrWTc2FaQ6Ufn7p9Duce5kVtUqKMZXmGGIdiayzoPAJreuXKD0f9TjsEkkrp0clOrl9KzOac57jQKSBCSKLjoa7SFE6rGRb+ODhn2zHq7ccaJ07q4pzH/oXuGLjeoGXdpwa6YqImcyJbfCZdnOMDCOHS3+9ezLlv0tIuHMOLiXxPiGz5ZzSnP/Y9SOCbPnlUUtu9SUXBwbkkBGnnytqS4ClEa3Oa/pA4qyqPVp2cx8LocLDttWUDVVufHBdT6GxjD/61qAeeee/inOeRS70xEaGF7XppT+Oi/dAa22Aq1bgg+ocXhxovqugrll+gav9xo18RcWQc9wdigzkHNFnWsE0PO+VyvRg7d6qkmPrhO85Ozlm6hpBhprKLc0oIwFMTcfTMPaUz2UDEBEufcwvu4Bw38ktWTxfvQbONL80yx0PkXNj4kWjauP/g+YvqE4epFHmqWqzcOtBUhytgw8k5WHrV1sc8QNWWOnXA8afNHD5mJ+egXPjOMfdDujkX8zwsZEkrRD1B+9AZK03TxXmM9jPUMJtKt5xzIi8h5xI/SeIx11mvQ87l0kQMzLxUn9ieoqVnjHwxfytRPNdXRATjtDPMtAtTqh4tnKNTVXJ5vUG0juK2C3bXxTm6Jl7nU9DFOdubQ5emaVBjxhiljlU7p9KzZ4F6x8sPqfRyXg5bBzYulHPmGHg93HcZFuf2aUn4cnTKzGlPkRj4isq1qZu+3rpC194cKOFNs/O8G3nyEDxqMdGqjN28E1fYVEtcjrs5F6L8fAVbvh59LglRdlZDNePJymYlGVdU1rYVdPVwDsbayzZHhDOc8+TmpTiX2fEW3MLFzfgh7hPxz2dbX51uVa/3Ul7OLYP4NrK91QgdztG0+Wk3y6PR3nWIRFelQycZTVMZ5bo94m7OU5wICLZpPD2cl/k+v9UY10PWrlQv54ElWpMCZeScnNOef0K9lG5BsNCAa5eh70Gjr1j927P7Gz2/R35Zf1RQ9TG5X6Uu3SJaKRCPTiOutTlPXvYHFkBdnuAsST2cGyUqplobTd2cS0LoIOPpgTpesdVgD+dclpk97pVzzOmq58h5J8spWY6BpzDMs3MWBbN7T3Gz+Vs/78vCVEnVH43t9CZOLHTpc9xlZtplicgIRnVNtWwjMD6qH9Q6XXY4p+7YU2z5GjzbZcs5SGdSdxxXBMLMbdtfl5xnLciTLI9bARPbJ1KdnPvyGcY5/63feUWLczmasVdvuHIu7b78EuX8Z4PPwcep2ZuHbhqp2KCKgX3dTKfHR7hCAC0Ol2nzF75Dn5sOmxngXVW1TDo+mQo4sgqhQyip71uXtWWoucrcUfSXKjrcns/y8VCJZNhUqLXRjBmfbPrsxoDXbahtLu/ZhStFqL56iK5qrA33is6caHm/hMXbWVY6uwxli/xIBWvp0N4nCOJ1uvhPnOwkjml8kPx9HKTdV2uvd79/+sAyk6d/5Vrdn8Rjc0cDOReMWraZdSTFjFqqmcp28gTB7FhrHzC9nqp3x1tiKJtKdY6Ri8FsqpllskYH1ajhjkYjWa9NWI3RHcfzCLVT2ZBo/+KH6lAfs3ZiLJvK7lFHEh+CHKpls1nmeeIJU6xsnU/jLdnHIco4rhr5SzTZvZ4M4KcBKL969errhV8DfMLPwJRusIn68sWlWw/Y1SdCFGXZ1uKXGc6A73Zjct9gmZU/U6HzesI5rfavPqDYpSYxGFR9dvcNcv7+DVt1SfgWVTttYwCMyvMn1ap1dYkmO0Nyvu1wBjyG7/OKi8SbucT7DGdqi4NvSX2/DigpSV2NDWroEyHNvnn96l+vr659WCQCpIU3/36Bu3QbPCAVf6zSpt1l2qLyA182knonYWemeU9dlEnkfl7QoV2gb0nH24j8m9hVuB+pIm/XPmjV09vFg7oYi2/eX1179a9XbxaZ4C28XXv77+vVJxtPWEBa23/+onpl61n/Re+dU78752KQMJ9Zn4sqDGrHkoQ+lQcMeXAP4hD4hm4WSZevvVyYZc0B5VfX3v2GmZfqAxltupJ8fn3r20ENhFJNRAwHGoJPfIeoic5sIIsXgj+VDYA93NxMGYJBZfGHEFXKMgsZS+EXMdTEF4TEvSY32IFas5mrxfBpkwRqYpPeAuO/8w6buZBhdWmkUgbcRbss0vteOf6oGtRDsFmTDezdn6NxxOhLipqSa018kMUa/CqG0LRLUiwFjdJwAjmYYC1Fj/reYCfukpQvfHj57j3Yzy9RrsBFM3Zfo2r/0kcHML4XvsCjoa3T00ENiNMrq6urZhHPgvoOisVpzBE29mGGtblVzD9lV26Ujf1io7EyKeZ2oGzR3KkJ+dXi6urKIRv9yApuL/i2i4cwqfL2HDvxJuzNKauNhh4NoczH8kWsi28QxXbMxkojDvGQPLlaXGkUD2ridKMNdScaO7FQI706Se5XpWHO8eA5O7ccFIyDxj/l7NxhEMZkQmNzm0JuBZpajbdk6HYFDyPI2ysVIfCL2cDDXmNzUegCfhCajbmskaASwsFK61PJ5pS/XVt79+79qy9n2c8b9399s4ZSTxulT08FzOFqN8rCQF3xRaVSeahp08hyYVTFw/sVBU95VzJqGH5cT+eFihl+dNL6HzkIZWduq/MhMZ+5Dd//wmxEvYARSH3eo0fwGGmDp632TO1a5U5JwVdUjLYSbo0l9cySTwjpyvrYnUIxJQTymeOxVlzb9tcK5oRgLEHkEhr3qJjwxmyBqvDly5rxoDCjlELsWzbtTUL3e0LOLPy0vqQ1UlA6jWXlRHpG8M17KKs1tnoNukivC8GwkhShBB48EJeUT+WcYeH3NRDqdx92Z5kOO9qqPs1+eA3WVBC+e0rJrjFdO6h3VqkvxpRlTLy1zOM4pvIiejEC8duop1AXxLw5JuynH8NtH3+RJ5OU5bzp2J0Ww5iRbSoqnqZomgnR4lyH+qEwpq9nzDD20DSh/ZCulwXjdhoEkpqZAC7FaCYhp/RGHe5qj3VkJaXfvccOiYrEdG4cE2KMc5PHnDlz2Qd0w1LZnCvEuVfLdzj3RxVYamPJHArniy+B87W3u6TLQYHRWfO93UUy0L/GyFBX/tl3I9SChJtktH1lLOlT15RoQDDCEB6X216vMgJz0WvC/mgYVTW1Gs3AfG3OmaVspfMBoZXx4pmkZNHaCiPOkVJ9z9dmeXKQ5GvAarEsBBOrI0wIhZRZAqrjhZOoAgF6SC+d6BDyy9HiTwmzI+dfJ8yWYHGe7nBuCL6ldAvac3KuPS7oOZvzRzo+auWEOTIMzkm3vAWfZZZ8xF087UJ5RSumxldnz3USoQA84bQPnNPDvpQOU5KT6aQQmT++AxzUCm2/0NTVQjRH9OZ0TKHIoFtarZvWobCUGY6J4fBPhXGfsWSfM90z6UxGsKg0g+00BdzidGYJtIf2eOa2cseHPd+JNBMm5myShbtePAIQ0sfLYdA7wfnwrYQt57r3rkLZM0u33Gm1Ksh54WQqWRiv9ci5fiufmQwwzjO343SYgTiXpD/MOUSgb9+9ew0mdBas6fvXuz9X7Yhz48cN4nyD/TDYgWoW2CuALRCkchz3J8eUhH+zOHNiHsg4biHQjGe08Qq+IJ7IoLWVj1VlZWXHygKWx/VacHzpVliPxEqlMltKYU8nzo15ZSJSSmcdnHvB8GlLESBELTQU7RrWCC2PZnDTOaTP+2bMpDBWTPo6cq571dFjf4dzdXVl5RA59zT0zL2U0Mt5KAeTelREzke9Gs0PON/EB/MPc46OCzoqr3ZJzbz69/c25S8Y/adbF4SgwXCGzhwbYfNRsH6cATUB867fadTqpXh9ukjGPrge1/Cd5hkFXRRJPk4/xNfyeRP+JXMsVUzK+eLEFHlAnHPSLXVdz9XjTM7lKHFuTtVzS1rbAELyrbB2TC5nMkOHDKBvf6QYryeKOb9Dt8BDRAf7uD6PTwXrQeRcmzlWcJuVdIsk2ZyDlc//RJynHx7je5rCUGwoD6p2GecLzE23LGVsi8Wez7YuCEHFpILvP4hgs9TCsq55wO0oL5mPwuDBbBce3Z7nLwpF4jDkWonlauVjs+uE10z62uPVprCuHz/snInkcj6mFEIG1+fwmLRQnwNdtdVCTUZ9XiuwZR1J01suyLmRKHwTT5R9iSJyLpENrSeV8WAfG1r2RzNtGSxFGlO0chhMPnIuRIravQzT5/USuC1WCTH8yblcSilQWDX75es18BXhA6zpghXwxmiXbk++fwUPYPTfr2DD1pVHlHtNKnfv3LlzHEfnI5m5WwJ5bRW+8SZA7YZAoIP3zBHfJH+RsZtzSZgq3ruHjlwhfnc8YhkTsqGBWhu10XQG/ZbAujIe4pw34StwPoOyv40B84hpce4TZrRRrSX4nDY0iGotYHNetzg3YNHQVd3PYPUpHUw+cS5GNXWU+4pjCr5eAiVA+HIFvec4+MdwbsXFs29+353Fj9e/L0h2gunoh+r13z68/O2HKyy/NSCJ4s9rWvImoLxMm0PotOEbECpu18EHymfsMF+ZyCulYE5Xl7DsHvrn65XKpnX+MhZX1W0fHgofDdv/i8eerkVvRgsKHqupz2vhViVqFkFlgw19WGmFlUkxgJwLKYUOG42YCZvzUAG35bo5B7sD5tvSLQ+5f05+SyYvw2OqLc204go4psQ5vqhInIN0GJOZbYOVmAkrfU4/XJ722QVyCqXZRYqIFncX7C0AwOk/fnu3tvZh7+mTDTtpcRa+g/FCA7AzscPOtTTndkAUl3UMAYM7+hy+87ffgIBy+wthZE7XoezcX4R9fRw+IQ5lzqJ/X2/g5sVksTFtvzK1N6cXG/OHySCdFT7Qi8Xi8rqBcSg0Mn84HRQCk3OgiYwbVHdzbhvJ2NvZAV/6QL/hF/w3rJCWok95v/FLmcWhcziMnYqQm9uBOmON+T1B3Czpq435PLDt39nZw5fWGo0WxKHYRW0Z/sqb8eJqkUp8IuGoVN5+WETKv8T01llJniXn/cNev+1+G2JwihCJ5dj/zWJM5QxBrk3VAmAqa1MRtIhGZGJzqowZEFY4JsTos8az/5II16hhY3jPgj+C7Zb53p0xNbbZDGLmUQ7R75SioeKhKey6nKuhCjRq+BGbwiPstRwXSYPuwdD88C0gBCJ8GPz3HJULNjebOFwYNl37ajBm1gX8RaaDJ5sTUOIjs2xOSt9g/nZWWnzz/v2HRclKq3aSo4sfkPOXsx/ValdmtgcDxzoghd7vok+6cfAGhNXv2azs2bJnEqQD0+2fDoknsxY/vMftilk7Ud8ZBbiPay8XLuywe6V6blhfpB62REdvffZ2Bu7Q2I10/lMuyf5jv3vZ0wpPnXdnvs9sCYl2G8Pi+AwwaQvBEPnlV98u9ikhLbz8cDHln2+Ew8d/eqi07/xmFj+u2nnFniKLi//pUf6XYXb3d6QaSH+1O0Bpu4wPG7MLs+zjEgrExVAw+yXT1pLUZQU7cFdiyMDtfoz1JafZ7wFZ+v8//1vsZwfmV8D77uevuPhMmMWI5+rrhcHOsIthQ1p8t3b1NW4QuXr7T4O08Du65Z+ePHDx8ZAWFpiUu8rlT8M5+Q4Xnwns5KurW/5suIz/mTgnFHLhwoULFy5cuHDhwoULFy5cuHDhwoULFy5cuHDhwoULFy5cuHDhwoULFy5cuPgo/C8fCqgfUu7de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data:image/png;base64,iVBORw0KGgoAAAANSUhEUgAAAXMAAACICAMAAAAiRvvOAAABhlBMVEX///+iDjL//v////3//P+iDTOSACP/9v7/+P//+v/74evt1N+fCC+YACqPGzeIABvzzNnGoa6nWmvx3ej+8fieACuNCC3Sm6mPAB6ULEWCABrXo7GybX2QQVXbtMLtv82gYHK+hJN2M5yTAB////iWACW43ijYusbiu8d4AACiUGLRsb+LACOKABl6ABP//+aIACX///CbPVS3aXv/6vW5hJJsK5B/ABx/AACNABi21zXIjZvlxc/83Oh+AA3aq7nz4/dvO4y+k6K0dodkLYKHJDxtAAD7/9X2+8vhytWaV2eDIjuDCy2NNUulcX52ABz5zeKrSV+4ZHitPFa2jpbq0OWkKkdxRIeceK7Be5SzWnGyjsLxvtneorTersLGTGjEtcpbJnS4msDRe5KFXJhcGnzIsdPPqtrbxeSkh7Dx1PlwN4x1SY7LYXt3VYqMapnllq+GY5jL24VxACKIR1jI3m261ki3pr/v97by/KTw6NnN4Xri19Xm85Oz0TxzIjni7qTI2YGvUm8AAAAbZElEQVR4nO1ciXvaVrYXkhCbhDDIWNgY28EETMHGDuCNxTFeagfHWcZZ3MbtNMu4aWbappM0M2ny0v/8nXPulRAYbCclnffN0+/LZxC66+8ene1eRRBcuHDhwoULFy5cuHDhwoULFy5cuHDhwoULFy5cuHDhwoULFy5cuHDhwoULFy5cuHDhwoULFy5cuHDh4vNCPPfyM3cnnX/7vx5n5m/jIiIG3RelwW3+AZwzHHHA9z8Pn9CreE69Mz9/bPtny/esyYA1EjvlzuuyX+U/nXjpYjmzxyRdcnjiOd/E/gX/OMQzX0UR/3VBusR0/1swzJmeacu6Folsx+3LLOl/RLtIH0uIKPZKzzkP/CVa+6jOP3Ht/i8Jtzgy4hiQ6AvVsrVghwWjZl9L/IfmTBKw3qz5hO6p+OqIcuDsAohluhXsZRcbm04mp6Exo6u8ILAarJrPodvwH3UUlJ01/KFaLeTn4ynDmK0GRZpBuTNQuAnX2KLo75nsZwTrXiRm5Bl9vOkY+n5BSSvLI1ap+o2CYhbgmk1WrCXbSjozOqppmbTSboWsxYCm5IntOKK93ezuShKC+212qxVwjqPeahfSGU0bhcYK7WSNeGC3xJusBqvWzq/XRet5lETWUfsg12nKB+MujN9kHe4dFkylcGDQRfmgoCiFw5BVMtem6z34Ku+XCmbhMDU0Ys8B45xsiTitezyNzuCNhOrxejIzvJQxqXkAepPKC/VoA65VD4eqFZNlweK8PMdvqMWJTlfUykFGpVpqo9YZRTDZ0OymPF51tBiN2c9NrA23vHZHo5lGNGSNvNxWqZ46bhMpxMLw02iUif6IgnfDQboIxbGw2eQTD4ZVqM2q+hJ4SxkbKrkWRHv+Ihu3f3OPLo16VPGo5rRdEjlXVeIcsW7i5LQl9pym2ppFg0VWJmHPO6LbFCU6igK7bhatOwpfPEAtkfE4aKV+whEanYhMdXWD69u21is2bpXP+63WyudwTh2TMEuCP5mhmkm89JGAfSbOHdqVCV6rCFzBM59v38qDsPrs2wYtvcV5ZJwkMB6iFlIlS5C1TMZiX0sEIajB+8i5yngqdD2ugfyoxVx6gg1HEmptuzGAyqu2Q5xDkE6V3VSthwFvEmzOWT8kUB3OxbOcwy0zxWhomkwo8PH8vJwzttFDYJSDcGvQbWhJ0w5uHcw4lCzjXJthT8EBTVefoMoRzlKmeLtVad2Jm4z1TNTPqgLn+IzgNEaTTrtUH0dxpsqKpXWCvDGNGrsWN5ny0Q748jPpVO8eHx/fjhc1VvYaa9Xi3OtRl6wH6nw596KcS51uCzVaKeBc/cy6JfAXg+Tcd3QDZljcDBzA2LTJspMf0i0W5zMK8dSiFrhq9+qtoCyiOzBRYlTo3GSSblHv3cXJh2OONmdIieDvqs15lOqqerJOjflyCdYYEEBiwTg3T0RZlv2RvObFBZ5nLMZwDdmCm9ie1IdztYdzknNBzjPzxFn+rJwTyvniNIrkxv0Ht+JaYX1qegrsSbzZVaijWyQhVyDpWmKiN0HqWi1N2WWDjCeVF2Cc5x9mLC44Aihb2vE1zSHnOdTwqlrqFCuzJVW36am3LB/XUcYkaRplhK6YnDMzGi7z6hfLOWCMNIuS5F7m57ChDgGWhNhSxmOCr3Z0vVr96utfHp2UlNZUvJ3rrmLrFpgGfVXjQdK/xpJqC5bVMBHj9RSZcYvoqEEmb+FKjeYDdsc5XIvCSdLBuZhnmmbd0Rg4FF7b2FlybtmFlIKCrWzSBXGufaPBotmE9XDu7bGhXmo2tIzD1Q4shTQkzs9EW8a3vP3UODxv8zXfX69cufL0u9gYGERlPVXrqdLhXE4qtpkC1EjMyVPodEVaw5Op0BWT88kyLc543S6XHAUGlsvAudfiPFSCyXtVrrxF1tgY9adNd5jqcM7Enq0R5/zxbVq3ZSbol/FbjCWNnlTb0xqinFtJHBTPjSdPn+H3o/vPxhS18Kh58renwPmRsAlPd+ag3LtKHc5TOtn7GS6GjF4911UhVGDKRbb8FuCclcysW2WCyIaWFJ1yPsGWs1utledZY+UOU8i5Q7075TwzwxrhLtZFnGNL61Sh2Ol12LqFxY0bL6pXnp4KwunWla3Th4cnY+ONr796en0DhGvGzORvTfbGYDbnZXIMtTz3I2SS3tFEuau0b4m8wHnDyXmthJ8JS7kQNfqU4OR8f9QhohbEY/qViWEP51lSxOYXVJBzXt62dJ9wKc5rJCBKq5OHHg7nPBSPbXBOvq+CJvmrcbQFH1unofUiPFpff0d35ZvTtw60Rl99npkRybGwxg2/kxCO7gtdVoIRyRUJ51yUD9BdLEZYicDkKAVJTjlntkFN9Iy8wh6lWhdTbB7M3yC/RbI4FyZMVPIZ8ksv1i1cmvIGz0cIw5XzjRcoySDd958/qF754XTzCD6qLzbEfZiVMk1lJEGub4MZau91VeWcr08UyDraK1InX0GbEbrBdLBOxSzO2TOstVgJVN1IkJNzCtTB3e5qShSazDVtdpjinAeTNBotyjQ/+YqjScEXZoKOD8aFnJ88ZA5kyNHlEDk/+uHKlRfw3D7bqr54/uSH5w/HE8+fVJ9swMiWNDNqWe1sBNwzdTnbVZdLwzdh22Yx44DOh5fz4QCjiVFjc07Rqxpm/ZB210PEuWVDGQ2Z3gWcIjPtLKI9bDabE8kwPQBqmz90JOej0wIKOhZC1+8izrW/49p74il7RsLQOAdJkO+DQqn+Q/gVjGX1ydFR0gQf+/n3pDxjN+w4v1k6uJXQlmvd9RnnHpZE0uv2CFM0vUKv+k8R5+luzkU2lZTdnjZpgBuE2QJG6B41ltnsaYwlbLQKyjLPt2iFgqKw4F+LWw+dzTnjDKPKC/1zL/P+u+3R0OT81x9Be1e3joSN68D5CyN2CA3PVyxOuWkTN3XQbbcm93pqA0foJXvZNPNMd4sWuYVeOWdLkR6xKUPOhU1SLlGRnHMvm1VHt0icc6WXc66/KhZTTqiFvGVaOpyjbwVj1aIBFkycI+deNiOl69kalpx/V60+eL71YkNAHVP9GaQ6UlKVlix0Gb9A6BfoTq+cqc91y+M8agLKtDBJZ+T26BaJL0WPbhGC8yhaOGeZmEaN69Tne8W+nJNO4hRYnPNMmnqvE/46OPezYUJQRmb5HM4LP4XtZ2LYugUdlepXpyzd8e2PfjTQucOK3F3Kl2ydxFWlIzo2LL8lUrJUqFO3DNDn3TZUAirQc8GUNXmcKgalXZzrg/S5t9uGejVFGWWPXLSjFTqcC1mWnsgj597zbWiTWmdpaU76kDh/hkr8AY6PbbpQOjoU6C5kRJXC+sl81Dhb3863YH5Lhal2koYeZ6RDkIR1sm7dvqLAfXKsS34NEe3knEWVLIftwIRjAbnle3wy1gqTKs5M2qN1cB5gubJi7SI5V1IyKwraZei+IumW+8+I8tNvbXac0aYxCWMqPEr5z1R2cO7jzyKXbKZr2UQdmGYxEcmgg/MYiR9EN8gEi1qcnAeZk3e7ZyOS+ee9MZEQZM65YitCB+csAIMnqYzR2SDOvWTR2Up7xyN2h8PiXPz+++db1SrEnuArQghqpQEckGdMrzq+Xu5XvZNXzOmWdqHfWUy05OsqXU4g5zzmdHDOxE9ZJw2tRWlcDs59FDV5lrsbk3mk1BP7014cXixbrrWTc2FaQ6Ufn7p9Duce5kVtUqKMZXmGGIdiayzoPAJreuXKD0f9TjsEkkrp0clOrl9KzOac57jQKSBCSKLjoa7SFE6rGRb+ODhn2zHq7ccaJ07q4pzH/oXuGLjeoGXdpwa6YqImcyJbfCZdnOMDCOHS3+9ezLlv0tIuHMOLiXxPiGz5ZzSnP/Y9SOCbPnlUUtu9SUXBwbkkBGnnytqS4ClEa3Oa/pA4qyqPVp2cx8LocLDttWUDVVufHBdT6GxjD/61qAeeee/inOeRS70xEaGF7XppT+Oi/dAa22Aq1bgg+ocXhxovqugrll+gav9xo18RcWQc9wdigzkHNFnWsE0PO+VyvRg7d6qkmPrhO85Ozlm6hpBhprKLc0oIwFMTcfTMPaUz2UDEBEufcwvu4Bw38ktWTxfvQbONL80yx0PkXNj4kWjauP/g+YvqE4epFHmqWqzcOtBUhytgw8k5WHrV1sc8QNWWOnXA8afNHD5mJ+egXPjOMfdDujkX8zwsZEkrRD1B+9AZK03TxXmM9jPUMJtKt5xzIi8h5xI/SeIx11mvQ87l0kQMzLxUn9ieoqVnjHwxfytRPNdXRATjtDPMtAtTqh4tnKNTVXJ5vUG0juK2C3bXxTm6Jl7nU9DFOdubQ5emaVBjxhiljlU7p9KzZ4F6x8sPqfRyXg5bBzYulHPmGHg93HcZFuf2aUn4cnTKzGlPkRj4isq1qZu+3rpC194cKOFNs/O8G3nyEDxqMdGqjN28E1fYVEtcjrs5F6L8fAVbvh59LglRdlZDNePJymYlGVdU1rYVdPVwDsbayzZHhDOc8+TmpTiX2fEW3MLFzfgh7hPxz2dbX51uVa/3Ul7OLYP4NrK91QgdztG0+Wk3y6PR3nWIRFelQycZTVMZ5bo94m7OU5wICLZpPD2cl/k+v9UY10PWrlQv54ElWpMCZeScnNOef0K9lG5BsNCAa5eh70Gjr1j927P7Gz2/R35Zf1RQ9TG5X6Uu3SJaKRCPTiOutTlPXvYHFkBdnuAsST2cGyUqplobTd2cS0LoIOPpgTpesdVgD+dclpk97pVzzOmq58h5J8spWY6BpzDMs3MWBbN7T3Gz+Vs/78vCVEnVH43t9CZOLHTpc9xlZtplicgIRnVNtWwjMD6qH9Q6XXY4p+7YU2z5GjzbZcs5SGdSdxxXBMLMbdtfl5xnLciTLI9bARPbJ1KdnPvyGcY5/63feUWLczmasVdvuHIu7b78EuX8Z4PPwcep2ZuHbhqp2KCKgX3dTKfHR7hCAC0Ol2nzF75Dn5sOmxngXVW1TDo+mQo4sgqhQyip71uXtWWoucrcUfSXKjrcns/y8VCJZNhUqLXRjBmfbPrsxoDXbahtLu/ZhStFqL56iK5qrA33is6caHm/hMXbWVY6uwxli/xIBWvp0N4nCOJ1uvhPnOwkjml8kPx9HKTdV2uvd79/+sAyk6d/5Vrdn8Rjc0cDOReMWraZdSTFjFqqmcp28gTB7FhrHzC9nqp3x1tiKJtKdY6Ri8FsqpllskYH1ajhjkYjWa9NWI3RHcfzCLVT2ZBo/+KH6lAfs3ZiLJvK7lFHEh+CHKpls1nmeeIJU6xsnU/jLdnHIco4rhr5SzTZvZ4M4KcBKL969errhV8DfMLPwJRusIn68sWlWw/Y1SdCFGXZ1uKXGc6A73Zjct9gmZU/U6HzesI5rfavPqDYpSYxGFR9dvcNcv7+DVt1SfgWVTttYwCMyvMn1ap1dYkmO0Nyvu1wBjyG7/OKi8SbucT7DGdqi4NvSX2/DigpSV2NDWroEyHNvnn96l+vr659WCQCpIU3/36Bu3QbPCAVf6zSpt1l2qLyA182knonYWemeU9dlEnkfl7QoV2gb0nH24j8m9hVuB+pIm/XPmjV09vFg7oYi2/eX1179a9XbxaZ4C28XXv77+vVJxtPWEBa23/+onpl61n/Re+dU78752KQMJ9Zn4sqDGrHkoQ+lQcMeXAP4hD4hm4WSZevvVyYZc0B5VfX3v2GmZfqAxltupJ8fn3r20ENhFJNRAwHGoJPfIeoic5sIIsXgj+VDYA93NxMGYJBZfGHEFXKMgsZS+EXMdTEF4TEvSY32IFas5mrxfBpkwRqYpPeAuO/8w6buZBhdWmkUgbcRbss0vteOf6oGtRDsFmTDezdn6NxxOhLipqSa018kMUa/CqG0LRLUiwFjdJwAjmYYC1Fj/reYCfukpQvfHj57j3Yzy9RrsBFM3Zfo2r/0kcHML4XvsCjoa3T00ENiNMrq6urZhHPgvoOisVpzBE29mGGtblVzD9lV26Ujf1io7EyKeZ2oGzR3KkJ+dXi6urKIRv9yApuL/i2i4cwqfL2HDvxJuzNKauNhh4NoczH8kWsi28QxXbMxkojDvGQPLlaXGkUD2ridKMNdScaO7FQI706Se5XpWHO8eA5O7ccFIyDxj/l7NxhEMZkQmNzm0JuBZpajbdk6HYFDyPI2ysVIfCL2cDDXmNzUegCfhCajbmskaASwsFK61PJ5pS/XVt79+79qy9n2c8b9399s4ZSTxulT08FzOFqN8rCQF3xRaVSeahp08hyYVTFw/sVBU95VzJqGH5cT+eFihl+dNL6HzkIZWduq/MhMZ+5Dd//wmxEvYARSH3eo0fwGGmDp632TO1a5U5JwVdUjLYSbo0l9cySTwjpyvrYnUIxJQTymeOxVlzb9tcK5oRgLEHkEhr3qJjwxmyBqvDly5rxoDCjlELsWzbtTUL3e0LOLPy0vqQ1UlA6jWXlRHpG8M17KKs1tnoNukivC8GwkhShBB48EJeUT+WcYeH3NRDqdx92Z5kOO9qqPs1+eA3WVBC+e0rJrjFdO6h3VqkvxpRlTLy1zOM4pvIiejEC8duop1AXxLw5JuynH8NtH3+RJ5OU5bzp2J0Ww5iRbSoqnqZomgnR4lyH+qEwpq9nzDD20DSh/ZCulwXjdhoEkpqZAC7FaCYhp/RGHe5qj3VkJaXfvccOiYrEdG4cE2KMc5PHnDlz2Qd0w1LZnCvEuVfLdzj3RxVYamPJHArniy+B87W3u6TLQYHRWfO93UUy0L/GyFBX/tl3I9SChJtktH1lLOlT15RoQDDCEB6X216vMgJz0WvC/mgYVTW1Gs3AfG3OmaVspfMBoZXx4pmkZNHaCiPOkVJ9z9dmeXKQ5GvAarEsBBOrI0wIhZRZAqrjhZOoAgF6SC+d6BDyy9HiTwmzI+dfJ8yWYHGe7nBuCL6ldAvac3KuPS7oOZvzRzo+auWEOTIMzkm3vAWfZZZ8xF087UJ5RSumxldnz3USoQA84bQPnNPDvpQOU5KT6aQQmT++AxzUCm2/0NTVQjRH9OZ0TKHIoFtarZvWobCUGY6J4fBPhXGfsWSfM90z6UxGsKg0g+00BdzidGYJtIf2eOa2cseHPd+JNBMm5myShbtePAIQ0sfLYdA7wfnwrYQt57r3rkLZM0u33Gm1Ksh54WQqWRiv9ci5fiufmQwwzjO343SYgTiXpD/MOUSgb9+9ew0mdBas6fvXuz9X7Yhz48cN4nyD/TDYgWoW2CuALRCkchz3J8eUhH+zOHNiHsg4biHQjGe08Qq+IJ7IoLWVj1VlZWXHygKWx/VacHzpVliPxEqlMltKYU8nzo15ZSJSSmcdnHvB8GlLESBELTQU7RrWCC2PZnDTOaTP+2bMpDBWTPo6cq571dFjf4dzdXVl5RA59zT0zL2U0Mt5KAeTelREzke9Gs0PON/EB/MPc46OCzoqr3ZJzbz69/c25S8Y/adbF4SgwXCGzhwbYfNRsH6cATUB867fadTqpXh9ukjGPrge1/Cd5hkFXRRJPk4/xNfyeRP+JXMsVUzK+eLEFHlAnHPSLXVdz9XjTM7lKHFuTtVzS1rbAELyrbB2TC5nMkOHDKBvf6QYryeKOb9Dt8BDRAf7uD6PTwXrQeRcmzlWcJuVdIsk2ZyDlc//RJynHx7je5rCUGwoD6p2GecLzE23LGVsi8Wez7YuCEHFpILvP4hgs9TCsq55wO0oL5mPwuDBbBce3Z7nLwpF4jDkWonlauVjs+uE10z62uPVprCuHz/snInkcj6mFEIG1+fwmLRQnwNdtdVCTUZ9XiuwZR1J01suyLmRKHwTT5R9iSJyLpENrSeV8WAfG1r2RzNtGSxFGlO0chhMPnIuRIravQzT5/USuC1WCTH8yblcSilQWDX75es18BXhA6zpghXwxmiXbk++fwUPYPTfr2DD1pVHlHtNKnfv3LlzHEfnI5m5WwJ5bRW+8SZA7YZAoIP3zBHfJH+RsZtzSZgq3ruHjlwhfnc8YhkTsqGBWhu10XQG/ZbAujIe4pw34StwPoOyv40B84hpce4TZrRRrSX4nDY0iGotYHNetzg3YNHQVd3PYPUpHUw+cS5GNXWU+4pjCr5eAiVA+HIFvec4+MdwbsXFs29+353Fj9e/L0h2gunoh+r13z68/O2HKyy/NSCJ4s9rWvImoLxMm0PotOEbECpu18EHymfsMF+ZyCulYE5Xl7DsHvrn65XKpnX+MhZX1W0fHgofDdv/i8eerkVvRgsKHqupz2vhViVqFkFlgw19WGmFlUkxgJwLKYUOG42YCZvzUAG35bo5B7sD5tvSLQ+5f05+SyYvw2OqLc204go4psQ5vqhInIN0GJOZbYOVmAkrfU4/XJ722QVyCqXZRYqIFncX7C0AwOk/fnu3tvZh7+mTDTtpcRa+g/FCA7AzscPOtTTndkAUl3UMAYM7+hy+87ffgIBy+wthZE7XoezcX4R9fRw+IQ5lzqJ/X2/g5sVksTFtvzK1N6cXG/OHySCdFT7Qi8Xi8rqBcSg0Mn84HRQCk3OgiYwbVHdzbhvJ2NvZAV/6QL/hF/w3rJCWok95v/FLmcWhcziMnYqQm9uBOmON+T1B3Czpq435PLDt39nZw5fWGo0WxKHYRW0Z/sqb8eJqkUp8IuGoVN5+WETKv8T01llJniXn/cNev+1+G2JwihCJ5dj/zWJM5QxBrk3VAmAqa1MRtIhGZGJzqowZEFY4JsTos8az/5II16hhY3jPgj+C7Zb53p0xNbbZDGLmUQ7R75SioeKhKey6nKuhCjRq+BGbwiPstRwXSYPuwdD88C0gBCJ8GPz3HJULNjebOFwYNl37ajBm1gX8RaaDJ5sTUOIjs2xOSt9g/nZWWnzz/v2HRclKq3aSo4sfkPOXsx/ValdmtgcDxzoghd7vok+6cfAGhNXv2azs2bJnEqQD0+2fDoknsxY/vMftilk7Ud8ZBbiPay8XLuywe6V6blhfpB62REdvffZ2Bu7Q2I10/lMuyf5jv3vZ0wpPnXdnvs9sCYl2G8Pi+AwwaQvBEPnlV98u9ikhLbz8cDHln2+Ew8d/eqi07/xmFj+u2nnFniKLi//pUf6XYXb3d6QaSH+1O0Bpu4wPG7MLs+zjEgrExVAw+yXT1pLUZQU7cFdiyMDtfoz1JafZ7wFZ+v8//1vsZwfmV8D77uevuPhMmMWI5+rrhcHOsIthQ1p8t3b1NW4QuXr7T4O08Du65Z+ePHDx8ZAWFpiUu8rlT8M5+Q4Xnwns5KurW/5suIz/mTgnFHLhwoULFy5cuHDhwoULFy5cuHDhwoULFy5cuHDhwoULFy5cuHDhwoULFy5cuPgo/C8fCqgfUu7deQ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data:image/png;base64,iVBORw0KGgoAAAANSUhEUgAAAXMAAACICAMAAAAiRvvOAAABhlBMVEX///+iDjL//v////3//P+iDTOSACP/9v7/+P//+v/74evt1N+fCC+YACqPGzeIABvzzNnGoa6nWmvx3ej+8fieACuNCC3Sm6mPAB6ULEWCABrXo7GybX2QQVXbtMLtv82gYHK+hJN2M5yTAB////iWACW43ijYusbiu8d4AACiUGLRsb+LACOKABl6ABP//+aIACX///CbPVS3aXv/6vW5hJJsK5B/ABx/AACNABi21zXIjZvlxc/83Oh+AA3aq7nz4/dvO4y+k6K0dodkLYKHJDxtAAD7/9X2+8vhytWaV2eDIjuDCy2NNUulcX52ABz5zeKrSV+4ZHitPFa2jpbq0OWkKkdxRIeceK7Be5SzWnGyjsLxvtneorTersLGTGjEtcpbJnS4msDRe5KFXJhcGnzIsdPPqtrbxeSkh7Dx1PlwN4x1SY7LYXt3VYqMapnllq+GY5jL24VxACKIR1jI3m261ki3pr/v97by/KTw6NnN4Xri19Xm85Oz0TxzIjni7qTI2YGvUm8AAAAbZElEQVR4nO1ciXvaVrYXkhCbhDDIWNgY28EETMHGDuCNxTFeagfHWcZZ3MbtNMu4aWbappM0M2ny0v/8nXPulRAYbCclnffN0+/LZxC66+8ene1eRRBcuHDhwoULFy5cuHDhwoULFy5cuHDhwoULFy5cuHDhwoULFy5cuHDhwoULFy5cuHDhwoULFy5cuHDh4vNCPPfyM3cnnX/7vx5n5m/jIiIG3RelwW3+AZwzHHHA9z8Pn9CreE69Mz9/bPtny/esyYA1EjvlzuuyX+U/nXjpYjmzxyRdcnjiOd/E/gX/OMQzX0UR/3VBusR0/1swzJmeacu6Folsx+3LLOl/RLtIH0uIKPZKzzkP/CVa+6jOP3Ht/i8Jtzgy4hiQ6AvVsrVghwWjZl9L/IfmTBKw3qz5hO6p+OqIcuDsAohluhXsZRcbm04mp6Exo6u8ILAarJrPodvwH3UUlJ01/KFaLeTn4ynDmK0GRZpBuTNQuAnX2KLo75nsZwTrXiRm5Bl9vOkY+n5BSSvLI1ap+o2CYhbgmk1WrCXbSjozOqppmbTSboWsxYCm5IntOKK93ezuShKC+212qxVwjqPeahfSGU0bhcYK7WSNeGC3xJusBqvWzq/XRet5lETWUfsg12nKB+MujN9kHe4dFkylcGDQRfmgoCiFw5BVMtem6z34Ku+XCmbhMDU0Ys8B45xsiTitezyNzuCNhOrxejIzvJQxqXkAepPKC/VoA65VD4eqFZNlweK8PMdvqMWJTlfUykFGpVpqo9YZRTDZ0OymPF51tBiN2c9NrA23vHZHo5lGNGSNvNxWqZ46bhMpxMLw02iUif6IgnfDQboIxbGw2eQTD4ZVqM2q+hJ4SxkbKrkWRHv+Ihu3f3OPLo16VPGo5rRdEjlXVeIcsW7i5LQl9pym2ppFg0VWJmHPO6LbFCU6igK7bhatOwpfPEAtkfE4aKV+whEanYhMdXWD69u21is2bpXP+63WyudwTh2TMEuCP5mhmkm89JGAfSbOHdqVCV6rCFzBM59v38qDsPrs2wYtvcV5ZJwkMB6iFlIlS5C1TMZiX0sEIajB+8i5yngqdD2ugfyoxVx6gg1HEmptuzGAyqu2Q5xDkE6V3VSthwFvEmzOWT8kUB3OxbOcwy0zxWhomkwo8PH8vJwzttFDYJSDcGvQbWhJ0w5uHcw4lCzjXJthT8EBTVefoMoRzlKmeLtVad2Jm4z1TNTPqgLn+IzgNEaTTrtUH0dxpsqKpXWCvDGNGrsWN5ny0Q748jPpVO8eHx/fjhc1VvYaa9Xi3OtRl6wH6nw596KcS51uCzVaKeBc/cy6JfAXg+Tcd3QDZljcDBzA2LTJspMf0i0W5zMK8dSiFrhq9+qtoCyiOzBRYlTo3GSSblHv3cXJh2OONmdIieDvqs15lOqqerJOjflyCdYYEEBiwTg3T0RZlv2RvObFBZ5nLMZwDdmCm9ie1IdztYdzknNBzjPzxFn+rJwTyvniNIrkxv0Ht+JaYX1qegrsSbzZVaijWyQhVyDpWmKiN0HqWi1N2WWDjCeVF2Cc5x9mLC44Aihb2vE1zSHnOdTwqlrqFCuzJVW36am3LB/XUcYkaRplhK6YnDMzGi7z6hfLOWCMNIuS5F7m57ChDgGWhNhSxmOCr3Z0vVr96utfHp2UlNZUvJ3rrmLrFpgGfVXjQdK/xpJqC5bVMBHj9RSZcYvoqEEmb+FKjeYDdsc5XIvCSdLBuZhnmmbd0Rg4FF7b2FlybtmFlIKCrWzSBXGufaPBotmE9XDu7bGhXmo2tIzD1Q4shTQkzs9EW8a3vP3UODxv8zXfX69cufL0u9gYGERlPVXrqdLhXE4qtpkC1EjMyVPodEVaw5Op0BWT88kyLc543S6XHAUGlsvAudfiPFSCyXtVrrxF1tgY9adNd5jqcM7Enq0R5/zxbVq3ZSbol/FbjCWNnlTb0xqinFtJHBTPjSdPn+H3o/vPxhS18Kh58renwPmRsAlPd+ag3LtKHc5TOtn7GS6GjF4911UhVGDKRbb8FuCclcysW2WCyIaWFJ1yPsGWs1utledZY+UOU8i5Q7075TwzwxrhLtZFnGNL61Sh2Ol12LqFxY0bL6pXnp4KwunWla3Th4cnY+ONr796en0DhGvGzORvTfbGYDbnZXIMtTz3I2SS3tFEuau0b4m8wHnDyXmthJ8JS7kQNfqU4OR8f9QhohbEY/qViWEP51lSxOYXVJBzXt62dJ9wKc5rJCBKq5OHHg7nPBSPbXBOvq+CJvmrcbQFH1unofUiPFpff0d35ZvTtw60Rl99npkRybGwxg2/kxCO7gtdVoIRyRUJ51yUD9BdLEZYicDkKAVJTjlntkFN9Iy8wh6lWhdTbB7M3yC/RbI4FyZMVPIZ8ksv1i1cmvIGz0cIw5XzjRcoySDd958/qF754XTzCD6qLzbEfZiVMk1lJEGub4MZau91VeWcr08UyDraK1InX0GbEbrBdLBOxSzO2TOstVgJVN1IkJNzCtTB3e5qShSazDVtdpjinAeTNBotyjQ/+YqjScEXZoKOD8aFnJ88ZA5kyNHlEDk/+uHKlRfw3D7bqr54/uSH5w/HE8+fVJ9swMiWNDNqWe1sBNwzdTnbVZdLwzdh22Yx44DOh5fz4QCjiVFjc07Rqxpm/ZB210PEuWVDGQ2Z3gWcIjPtLKI9bDabE8kwPQBqmz90JOej0wIKOhZC1+8izrW/49p74il7RsLQOAdJkO+DQqn+Q/gVjGX1ydFR0gQf+/n3pDxjN+w4v1k6uJXQlmvd9RnnHpZE0uv2CFM0vUKv+k8R5+luzkU2lZTdnjZpgBuE2QJG6B41ltnsaYwlbLQKyjLPt2iFgqKw4F+LWw+dzTnjDKPKC/1zL/P+u+3R0OT81x9Be1e3joSN68D5CyN2CA3PVyxOuWkTN3XQbbcm93pqA0foJXvZNPNMd4sWuYVeOWdLkR6xKUPOhU1SLlGRnHMvm1VHt0icc6WXc66/KhZTTqiFvGVaOpyjbwVj1aIBFkycI+deNiOl69kalpx/V60+eL71YkNAHVP9GaQ6UlKVlix0Gb9A6BfoTq+cqc91y+M8agLKtDBJZ+T26BaJL0WPbhGC8yhaOGeZmEaN69Tne8W+nJNO4hRYnPNMmnqvE/46OPezYUJQRmb5HM4LP4XtZ2LYugUdlepXpyzd8e2PfjTQucOK3F3Kl2ydxFWlIzo2LL8lUrJUqFO3DNDn3TZUAirQc8GUNXmcKgalXZzrg/S5t9uGejVFGWWPXLSjFTqcC1mWnsgj597zbWiTWmdpaU76kDh/hkr8AY6PbbpQOjoU6C5kRJXC+sl81Dhb3863YH5Lhal2koYeZ6RDkIR1sm7dvqLAfXKsS34NEe3knEWVLIftwIRjAbnle3wy1gqTKs5M2qN1cB5gubJi7SI5V1IyKwraZei+IumW+8+I8tNvbXac0aYxCWMqPEr5z1R2cO7jzyKXbKZr2UQdmGYxEcmgg/MYiR9EN8gEi1qcnAeZk3e7ZyOS+ee9MZEQZM65YitCB+csAIMnqYzR2SDOvWTR2Up7xyN2h8PiXPz+++db1SrEnuArQghqpQEckGdMrzq+Xu5XvZNXzOmWdqHfWUy05OsqXU4g5zzmdHDOxE9ZJw2tRWlcDs59FDV5lrsbk3mk1BP7014cXixbrrWTc2FaQ6Ufn7p9Duce5kVtUqKMZXmGGIdiayzoPAJreuXKD0f9TjsEkkrp0clOrl9KzOac57jQKSBCSKLjoa7SFE6rGRb+ODhn2zHq7ccaJ07q4pzH/oXuGLjeoGXdpwa6YqImcyJbfCZdnOMDCOHS3+9ezLlv0tIuHMOLiXxPiGz5ZzSnP/Y9SOCbPnlUUtu9SUXBwbkkBGnnytqS4ClEa3Oa/pA4qyqPVp2cx8LocLDttWUDVVufHBdT6GxjD/61qAeeee/inOeRS70xEaGF7XppT+Oi/dAa22Aq1bgg+ocXhxovqugrll+gav9xo18RcWQc9wdigzkHNFnWsE0PO+VyvRg7d6qkmPrhO85Ozlm6hpBhprKLc0oIwFMTcfTMPaUz2UDEBEufcwvu4Bw38ktWTxfvQbONL80yx0PkXNj4kWjauP/g+YvqE4epFHmqWqzcOtBUhytgw8k5WHrV1sc8QNWWOnXA8afNHD5mJ+egXPjOMfdDujkX8zwsZEkrRD1B+9AZK03TxXmM9jPUMJtKt5xzIi8h5xI/SeIx11mvQ87l0kQMzLxUn9ieoqVnjHwxfytRPNdXRATjtDPMtAtTqh4tnKNTVXJ5vUG0juK2C3bXxTm6Jl7nU9DFOdubQ5emaVBjxhiljlU7p9KzZ4F6x8sPqfRyXg5bBzYulHPmGHg93HcZFuf2aUn4cnTKzGlPkRj4isq1qZu+3rpC194cKOFNs/O8G3nyEDxqMdGqjN28E1fYVEtcjrs5F6L8fAVbvh59LglRdlZDNePJymYlGVdU1rYVdPVwDsbayzZHhDOc8+TmpTiX2fEW3MLFzfgh7hPxz2dbX51uVa/3Ul7OLYP4NrK91QgdztG0+Wk3y6PR3nWIRFelQycZTVMZ5bo94m7OU5wICLZpPD2cl/k+v9UY10PWrlQv54ElWpMCZeScnNOef0K9lG5BsNCAa5eh70Gjr1j927P7Gz2/R35Zf1RQ9TG5X6Uu3SJaKRCPTiOutTlPXvYHFkBdnuAsST2cGyUqplobTd2cS0LoIOPpgTpesdVgD+dclpk97pVzzOmq58h5J8spWY6BpzDMs3MWBbN7T3Gz+Vs/78vCVEnVH43t9CZOLHTpc9xlZtplicgIRnVNtWwjMD6qH9Q6XXY4p+7YU2z5GjzbZcs5SGdSdxxXBMLMbdtfl5xnLciTLI9bARPbJ1KdnPvyGcY5/63feUWLczmasVdvuHIu7b78EuX8Z4PPwcep2ZuHbhqp2KCKgX3dTKfHR7hCAC0Ol2nzF75Dn5sOmxngXVW1TDo+mQo4sgqhQyip71uXtWWoucrcUfSXKjrcns/y8VCJZNhUqLXRjBmfbPrsxoDXbahtLu/ZhStFqL56iK5qrA33is6caHm/hMXbWVY6uwxli/xIBWvp0N4nCOJ1uvhPnOwkjml8kPx9HKTdV2uvd79/+sAyk6d/5Vrdn8Rjc0cDOReMWraZdSTFjFqqmcp28gTB7FhrHzC9nqp3x1tiKJtKdY6Ri8FsqpllskYH1ajhjkYjWa9NWI3RHcfzCLVT2ZBo/+KH6lAfs3ZiLJvK7lFHEh+CHKpls1nmeeIJU6xsnU/jLdnHIco4rhr5SzTZvZ4M4KcBKL969errhV8DfMLPwJRusIn68sWlWw/Y1SdCFGXZ1uKXGc6A73Zjct9gmZU/U6HzesI5rfavPqDYpSYxGFR9dvcNcv7+DVt1SfgWVTttYwCMyvMn1ap1dYkmO0Nyvu1wBjyG7/OKi8SbucT7DGdqi4NvSX2/DigpSV2NDWroEyHNvnn96l+vr659WCQCpIU3/36Bu3QbPCAVf6zSpt1l2qLyA182knonYWemeU9dlEnkfl7QoV2gb0nH24j8m9hVuB+pIm/XPmjV09vFg7oYi2/eX1179a9XbxaZ4C28XXv77+vVJxtPWEBa23/+onpl61n/Re+dU78752KQMJ9Zn4sqDGrHkoQ+lQcMeXAP4hD4hm4WSZevvVyYZc0B5VfX3v2GmZfqAxltupJ8fn3r20ENhFJNRAwHGoJPfIeoic5sIIsXgj+VDYA93NxMGYJBZfGHEFXKMgsZS+EXMdTEF4TEvSY32IFas5mrxfBpkwRqYpPeAuO/8w6buZBhdWmkUgbcRbss0vteOf6oGtRDsFmTDezdn6NxxOhLipqSa018kMUa/CqG0LRLUiwFjdJwAjmYYC1Fj/reYCfukpQvfHj57j3Yzy9RrsBFM3Zfo2r/0kcHML4XvsCjoa3T00ENiNMrq6urZhHPgvoOisVpzBE29mGGtblVzD9lV26Ujf1io7EyKeZ2oGzR3KkJ+dXi6urKIRv9yApuL/i2i4cwqfL2HDvxJuzNKauNhh4NoczH8kWsi28QxXbMxkojDvGQPLlaXGkUD2ridKMNdScaO7FQI706Se5XpWHO8eA5O7ccFIyDxj/l7NxhEMZkQmNzm0JuBZpajbdk6HYFDyPI2ysVIfCL2cDDXmNzUegCfhCajbmskaASwsFK61PJ5pS/XVt79+79qy9n2c8b9399s4ZSTxulT08FzOFqN8rCQF3xRaVSeahp08hyYVTFw/sVBU95VzJqGH5cT+eFihl+dNL6HzkIZWduq/MhMZ+5Dd//wmxEvYARSH3eo0fwGGmDp632TO1a5U5JwVdUjLYSbo0l9cySTwjpyvrYnUIxJQTymeOxVlzb9tcK5oRgLEHkEhr3qJjwxmyBqvDly5rxoDCjlELsWzbtTUL3e0LOLPy0vqQ1UlA6jWXlRHpG8M17KKs1tnoNukivC8GwkhShBB48EJeUT+WcYeH3NRDqdx92Z5kOO9qqPs1+eA3WVBC+e0rJrjFdO6h3VqkvxpRlTLy1zOM4pvIiejEC8duop1AXxLw5JuynH8NtH3+RJ5OU5bzp2J0Ww5iRbSoqnqZomgnR4lyH+qEwpq9nzDD20DSh/ZCulwXjdhoEkpqZAC7FaCYhp/RGHe5qj3VkJaXfvccOiYrEdG4cE2KMc5PHnDlz2Qd0w1LZnCvEuVfLdzj3RxVYamPJHArniy+B87W3u6TLQYHRWfO93UUy0L/GyFBX/tl3I9SChJtktH1lLOlT15RoQDDCEB6X216vMgJz0WvC/mgYVTW1Gs3AfG3OmaVspfMBoZXx4pmkZNHaCiPOkVJ9z9dmeXKQ5GvAarEsBBOrI0wIhZRZAqrjhZOoAgF6SC+d6BDyy9HiTwmzI+dfJ8yWYHGe7nBuCL6ldAvac3KuPS7oOZvzRzo+auWEOTIMzkm3vAWfZZZ8xF087UJ5RSumxldnz3USoQA84bQPnNPDvpQOU5KT6aQQmT++AxzUCm2/0NTVQjRH9OZ0TKHIoFtarZvWobCUGY6J4fBPhXGfsWSfM90z6UxGsKg0g+00BdzidGYJtIf2eOa2cseHPd+JNBMm5myShbtePAIQ0sfLYdA7wfnwrYQt57r3rkLZM0u33Gm1Ksh54WQqWRiv9ci5fiufmQwwzjO343SYgTiXpD/MOUSgb9+9ew0mdBas6fvXuz9X7Yhz48cN4nyD/TDYgWoW2CuALRCkchz3J8eUhH+zOHNiHsg4biHQjGe08Qq+IJ7IoLWVj1VlZWXHygKWx/VacHzpVliPxEqlMltKYU8nzo15ZSJSSmcdnHvB8GlLESBELTQU7RrWCC2PZnDTOaTP+2bMpDBWTPo6cq571dFjf4dzdXVl5RA59zT0zL2U0Mt5KAeTelREzke9Gs0PON/EB/MPc46OCzoqr3ZJzbz69/c25S8Y/adbF4SgwXCGzhwbYfNRsH6cATUB867fadTqpXh9ukjGPrge1/Cd5hkFXRRJPk4/xNfyeRP+JXMsVUzK+eLEFHlAnHPSLXVdz9XjTM7lKHFuTtVzS1rbAELyrbB2TC5nMkOHDKBvf6QYryeKOb9Dt8BDRAf7uD6PTwXrQeRcmzlWcJuVdIsk2ZyDlc//RJynHx7je5rCUGwoD6p2GecLzE23LGVsi8Wez7YuCEHFpILvP4hgs9TCsq55wO0oL5mPwuDBbBce3Z7nLwpF4jDkWonlauVjs+uE10z62uPVprCuHz/snInkcj6mFEIG1+fwmLRQnwNdtdVCTUZ9XiuwZR1J01suyLmRKHwTT5R9iSJyLpENrSeV8WAfG1r2RzNtGSxFGlO0chhMPnIuRIravQzT5/USuC1WCTH8yblcSilQWDX75es18BXhA6zpghXwxmiXbk++fwUPYPTfr2DD1pVHlHtNKnfv3LlzHEfnI5m5WwJ5bRW+8SZA7YZAoIP3zBHfJH+RsZtzSZgq3ruHjlwhfnc8YhkTsqGBWhu10XQG/ZbAujIe4pw34StwPoOyv40B84hpce4TZrRRrSX4nDY0iGotYHNetzg3YNHQVd3PYPUpHUw+cS5GNXWU+4pjCr5eAiVA+HIFvec4+MdwbsXFs29+353Fj9e/L0h2gunoh+r13z68/O2HKyy/NSCJ4s9rWvImoLxMm0PotOEbECpu18EHymfsMF+ZyCulYE5Xl7DsHvrn65XKpnX+MhZX1W0fHgofDdv/i8eerkVvRgsKHqupz2vhViVqFkFlgw19WGmFlUkxgJwLKYUOG42YCZvzUAG35bo5B7sD5tvSLQ+5f05+SyYvw2OqLc204go4psQ5vqhInIN0GJOZbYOVmAkrfU4/XJ722QVyCqXZRYqIFncX7C0AwOk/fnu3tvZh7+mTDTtpcRa+g/FCA7AzscPOtTTndkAUl3UMAYM7+hy+87ffgIBy+wthZE7XoezcX4R9fRw+IQ5lzqJ/X2/g5sVksTFtvzK1N6cXG/OHySCdFT7Qi8Xi8rqBcSg0Mn84HRQCk3OgiYwbVHdzbhvJ2NvZAV/6QL/hF/w3rJCWok95v/FLmcWhcziMnYqQm9uBOmON+T1B3Czpq435PLDt39nZw5fWGo0WxKHYRW0Z/sqb8eJqkUp8IuGoVN5+WETKv8T01llJniXn/cNev+1+G2JwihCJ5dj/zWJM5QxBrk3VAmAqa1MRtIhGZGJzqowZEFY4JsTos8az/5II16hhY3jPgj+C7Zb53p0xNbbZDGLmUQ7R75SioeKhKey6nKuhCjRq+BGbwiPstRwXSYPuwdD88C0gBCJ8GPz3HJULNjebOFwYNl37ajBm1gX8RaaDJ5sTUOIjs2xOSt9g/nZWWnzz/v2HRclKq3aSo4sfkPOXsx/ValdmtgcDxzoghd7vok+6cfAGhNXv2azs2bJnEqQD0+2fDoknsxY/vMftilk7Ud8ZBbiPay8XLuywe6V6blhfpB62REdvffZ2Bu7Q2I10/lMuyf5jv3vZ0wpPnXdnvs9sCYl2G8Pi+AwwaQvBEPnlV98u9ikhLbz8cDHln2+Ew8d/eqi07/xmFj+u2nnFniKLi//pUf6XYXb3d6QaSH+1O0Bpu4wPG7MLs+zjEgrExVAw+yXT1pLUZQU7cFdiyMDtfoz1JafZ7wFZ+v8//1vsZwfmV8D77uevuPhMmMWI5+rrhcHOsIthQ1p8t3b1NW4QuXr7T4O08Du65Z+ePHDx8ZAWFpiUu8rlT8M5+Q4Xnwns5KurW/5suIz/mTgnFHLhwoULFy5cuHDhwoULFy5cuHDhwoULFy5cuHDhwoULFy5cuHDhwoULFy5cuPgo/C8fCqgfUu7deQ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0" name="Grupa 9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1" name="Grupa 10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32770" name="Picture 2" descr="C:\Users\Techsoup\Desktop\Kampania Poznań serio warto - Koziołki i rogale (visitpoznan.pl) 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0" y="1238034"/>
            <a:ext cx="83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7398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42900" y="743410"/>
            <a:ext cx="865708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Sesje zdjęciowe i filmowe</a:t>
            </a:r>
          </a:p>
        </p:txBody>
      </p:sp>
      <p:sp>
        <p:nvSpPr>
          <p:cNvPr id="2" name="AutoShape 2" descr="data:image/png;base64,iVBORw0KGgoAAAANSUhEUgAAAXMAAACICAMAAAAiRvvOAAABhlBMVEX///+iDjL//v////3//P+iDTOSACP/9v7/+P//+v/74evt1N+fCC+YACqPGzeIABvzzNnGoa6nWmvx3ej+8fieACuNCC3Sm6mPAB6ULEWCABrXo7GybX2QQVXbtMLtv82gYHK+hJN2M5yTAB////iWACW43ijYusbiu8d4AACiUGLRsb+LACOKABl6ABP//+aIACX///CbPVS3aXv/6vW5hJJsK5B/ABx/AACNABi21zXIjZvlxc/83Oh+AA3aq7nz4/dvO4y+k6K0dodkLYKHJDxtAAD7/9X2+8vhytWaV2eDIjuDCy2NNUulcX52ABz5zeKrSV+4ZHitPFa2jpbq0OWkKkdxRIeceK7Be5SzWnGyjsLxvtneorTersLGTGjEtcpbJnS4msDRe5KFXJhcGnzIsdPPqtrbxeSkh7Dx1PlwN4x1SY7LYXt3VYqMapnllq+GY5jL24VxACKIR1jI3m261ki3pr/v97by/KTw6NnN4Xri19Xm85Oz0TxzIjni7qTI2YGvUm8AAAAbZElEQVR4nO1ciXvaVrYXkhCbhDDIWNgY28EETMHGDuCNxTFeagfHWcZZ3MbtNMu4aWbappM0M2ny0v/8nXPulRAYbCclnffN0+/LZxC66+8ene1eRRBcuHDhwoULFy5cuHDhwoULFy5cuHDhwoULFy5cuHDhwoULFy5cuHDhwoULFy5cuHDhwoULFy5cuHDh4vNCPPfyM3cnnX/7vx5n5m/jIiIG3RelwW3+AZwzHHHA9z8Pn9CreE69Mz9/bPtny/esyYA1EjvlzuuyX+U/nXjpYjmzxyRdcnjiOd/E/gX/OMQzX0UR/3VBusR0/1swzJmeacu6Folsx+3LLOl/RLtIH0uIKPZKzzkP/CVa+6jOP3Ht/i8Jtzgy4hiQ6AvVsrVghwWjZl9L/IfmTBKw3qz5hO6p+OqIcuDsAohluhXsZRcbm04mp6Exo6u8ILAarJrPodvwH3UUlJ01/KFaLeTn4ynDmK0GRZpBuTNQuAnX2KLo75nsZwTrXiRm5Bl9vOkY+n5BSSvLI1ap+o2CYhbgmk1WrCXbSjozOqppmbTSboWsxYCm5IntOKK93ezuShKC+212qxVwjqPeahfSGU0bhcYK7WSNeGC3xJusBqvWzq/XRet5lETWUfsg12nKB+MujN9kHe4dFkylcGDQRfmgoCiFw5BVMtem6z34Ku+XCmbhMDU0Ys8B45xsiTitezyNzuCNhOrxejIzvJQxqXkAepPKC/VoA65VD4eqFZNlweK8PMdvqMWJTlfUykFGpVpqo9YZRTDZ0OymPF51tBiN2c9NrA23vHZHo5lGNGSNvNxWqZ46bhMpxMLw02iUif6IgnfDQboIxbGw2eQTD4ZVqM2q+hJ4SxkbKrkWRHv+Ihu3f3OPLo16VPGo5rRdEjlXVeIcsW7i5LQl9pym2ppFg0VWJmHPO6LbFCU6igK7bhatOwpfPEAtkfE4aKV+whEanYhMdXWD69u21is2bpXP+63WyudwTh2TMEuCP5mhmkm89JGAfSbOHdqVCV6rCFzBM59v38qDsPrs2wYtvcV5ZJwkMB6iFlIlS5C1TMZiX0sEIajB+8i5yngqdD2ugfyoxVx6gg1HEmptuzGAyqu2Q5xDkE6V3VSthwFvEmzOWT8kUB3OxbOcwy0zxWhomkwo8PH8vJwzttFDYJSDcGvQbWhJ0w5uHcw4lCzjXJthT8EBTVefoMoRzlKmeLtVad2Jm4z1TNTPqgLn+IzgNEaTTrtUH0dxpsqKpXWCvDGNGrsWN5ny0Q748jPpVO8eHx/fjhc1VvYaa9Xi3OtRl6wH6nw596KcS51uCzVaKeBc/cy6JfAXg+Tcd3QDZljcDBzA2LTJspMf0i0W5zMK8dSiFrhq9+qtoCyiOzBRYlTo3GSSblHv3cXJh2OONmdIieDvqs15lOqqerJOjflyCdYYEEBiwTg3T0RZlv2RvObFBZ5nLMZwDdmCm9ie1IdztYdzknNBzjPzxFn+rJwTyvniNIrkxv0Ht+JaYX1qegrsSbzZVaijWyQhVyDpWmKiN0HqWi1N2WWDjCeVF2Cc5x9mLC44Aihb2vE1zSHnOdTwqlrqFCuzJVW36am3LB/XUcYkaRplhK6YnDMzGi7z6hfLOWCMNIuS5F7m57ChDgGWhNhSxmOCr3Z0vVr96utfHp2UlNZUvJ3rrmLrFpgGfVXjQdK/xpJqC5bVMBHj9RSZcYvoqEEmb+FKjeYDdsc5XIvCSdLBuZhnmmbd0Rg4FF7b2FlybtmFlIKCrWzSBXGufaPBotmE9XDu7bGhXmo2tIzD1Q4shTQkzs9EW8a3vP3UODxv8zXfX69cufL0u9gYGERlPVXrqdLhXE4qtpkC1EjMyVPodEVaw5Op0BWT88kyLc543S6XHAUGlsvAudfiPFSCyXtVrrxF1tgY9adNd5jqcM7Enq0R5/zxbVq3ZSbol/FbjCWNnlTb0xqinFtJHBTPjSdPn+H3o/vPxhS18Kh58renwPmRsAlPd+ag3LtKHc5TOtn7GS6GjF4911UhVGDKRbb8FuCclcysW2WCyIaWFJ1yPsGWs1utledZY+UOU8i5Q7075TwzwxrhLtZFnGNL61Sh2Ol12LqFxY0bL6pXnp4KwunWla3Th4cnY+ONr796en0DhGvGzORvTfbGYDbnZXIMtTz3I2SS3tFEuau0b4m8wHnDyXmthJ8JS7kQNfqU4OR8f9QhohbEY/qViWEP51lSxOYXVJBzXt62dJ9wKc5rJCBKq5OHHg7nPBSPbXBOvq+CJvmrcbQFH1unofUiPFpff0d35ZvTtw60Rl99npkRybGwxg2/kxCO7gtdVoIRyRUJ51yUD9BdLEZYicDkKAVJTjlntkFN9Iy8wh6lWhdTbB7M3yC/RbI4FyZMVPIZ8ksv1i1cmvIGz0cIw5XzjRcoySDd958/qF754XTzCD6qLzbEfZiVMk1lJEGub4MZau91VeWcr08UyDraK1InX0GbEbrBdLBOxSzO2TOstVgJVN1IkJNzCtTB3e5qShSazDVtdpjinAeTNBotyjQ/+YqjScEXZoKOD8aFnJ88ZA5kyNHlEDk/+uHKlRfw3D7bqr54/uSH5w/HE8+fVJ9swMiWNDNqWe1sBNwzdTnbVZdLwzdh22Yx44DOh5fz4QCjiVFjc07Rqxpm/ZB210PEuWVDGQ2Z3gWcIjPtLKI9bDabE8kwPQBqmz90JOej0wIKOhZC1+8izrW/49p74il7RsLQOAdJkO+DQqn+Q/gVjGX1ydFR0gQf+/n3pDxjN+w4v1k6uJXQlmvd9RnnHpZE0uv2CFM0vUKv+k8R5+luzkU2lZTdnjZpgBuE2QJG6B41ltnsaYwlbLQKyjLPt2iFgqKw4F+LWw+dzTnjDKPKC/1zL/P+u+3R0OT81x9Be1e3joSN68D5CyN2CA3PVyxOuWkTN3XQbbcm93pqA0foJXvZNPNMd4sWuYVeOWdLkR6xKUPOhU1SLlGRnHMvm1VHt0icc6WXc66/KhZTTqiFvGVaOpyjbwVj1aIBFkycI+deNiOl69kalpx/V60+eL71YkNAHVP9GaQ6UlKVlix0Gb9A6BfoTq+cqc91y+M8agLKtDBJZ+T26BaJL0WPbhGC8yhaOGeZmEaN69Tne8W+nJNO4hRYnPNMmnqvE/46OPezYUJQRmb5HM4LP4XtZ2LYugUdlepXpyzd8e2PfjTQucOK3F3Kl2ydxFWlIzo2LL8lUrJUqFO3DNDn3TZUAirQc8GUNXmcKgalXZzrg/S5t9uGejVFGWWPXLSjFTqcC1mWnsgj597zbWiTWmdpaU76kDh/hkr8AY6PbbpQOjoU6C5kRJXC+sl81Dhb3863YH5Lhal2koYeZ6RDkIR1sm7dvqLAfXKsS34NEe3knEWVLIftwIRjAbnle3wy1gqTKs5M2qN1cB5gubJi7SI5V1IyKwraZei+IumW+8+I8tNvbXac0aYxCWMqPEr5z1R2cO7jzyKXbKZr2UQdmGYxEcmgg/MYiR9EN8gEi1qcnAeZk3e7ZyOS+ee9MZEQZM65YitCB+csAIMnqYzR2SDOvWTR2Up7xyN2h8PiXPz+++db1SrEnuArQghqpQEckGdMrzq+Xu5XvZNXzOmWdqHfWUy05OsqXU4g5zzmdHDOxE9ZJw2tRWlcDs59FDV5lrsbk3mk1BP7014cXixbrrWTc2FaQ6Ufn7p9Duce5kVtUqKMZXmGGIdiayzoPAJreuXKD0f9TjsEkkrp0clOrl9KzOac57jQKSBCSKLjoa7SFE6rGRb+ODhn2zHq7ccaJ07q4pzH/oXuGLjeoGXdpwa6YqImcyJbfCZdnOMDCOHS3+9ezLlv0tIuHMOLiXxPiGz5ZzSnP/Y9SOCbPnlUUtu9SUXBwbkkBGnnytqS4ClEa3Oa/pA4qyqPVp2cx8LocLDttWUDVVufHBdT6GxjD/61qAeeee/inOeRS70xEaGF7XppT+Oi/dAa22Aq1bgg+ocXhxovqugrll+gav9xo18RcWQc9wdigzkHNFnWsE0PO+VyvRg7d6qkmPrhO85Ozlm6hpBhprKLc0oIwFMTcfTMPaUz2UDEBEufcwvu4Bw38ktWTxfvQbONL80yx0PkXNj4kWjauP/g+YvqE4epFHmqWqzcOtBUhytgw8k5WHrV1sc8QNWWOnXA8afNHD5mJ+egXPjOMfdDujkX8zwsZEkrRD1B+9AZK03TxXmM9jPUMJtKt5xzIi8h5xI/SeIx11mvQ87l0kQMzLxUn9ieoqVnjHwxfytRPNdXRATjtDPMtAtTqh4tnKNTVXJ5vUG0juK2C3bXxTm6Jl7nU9DFOdubQ5emaVBjxhiljlU7p9KzZ4F6x8sPqfRyXg5bBzYulHPmGHg93HcZFuf2aUn4cnTKzGlPkRj4isq1qZu+3rpC194cKOFNs/O8G3nyEDxqMdGqjN28E1fYVEtcjrs5F6L8fAVbvh59LglRdlZDNePJymYlGVdU1rYVdPVwDsbayzZHhDOc8+TmpTiX2fEW3MLFzfgh7hPxz2dbX51uVa/3Ul7OLYP4NrK91QgdztG0+Wk3y6PR3nWIRFelQycZTVMZ5bo94m7OU5wICLZpPD2cl/k+v9UY10PWrlQv54ElWpMCZeScnNOef0K9lG5BsNCAa5eh70Gjr1j927P7Gz2/R35Zf1RQ9TG5X6Uu3SJaKRCPTiOutTlPXvYHFkBdnuAsST2cGyUqplobTd2cS0LoIOPpgTpesdVgD+dclpk97pVzzOmq58h5J8spWY6BpzDMs3MWBbN7T3Gz+Vs/78vCVEnVH43t9CZOLHTpc9xlZtplicgIRnVNtWwjMD6qH9Q6XXY4p+7YU2z5GjzbZcs5SGdSdxxXBMLMbdtfl5xnLciTLI9bARPbJ1KdnPvyGcY5/63feUWLczmasVdvuHIu7b78EuX8Z4PPwcep2ZuHbhqp2KCKgX3dTKfHR7hCAC0Ol2nzF75Dn5sOmxngXVW1TDo+mQo4sgqhQyip71uXtWWoucrcUfSXKjrcns/y8VCJZNhUqLXRjBmfbPrsxoDXbahtLu/ZhStFqL56iK5qrA33is6caHm/hMXbWVY6uwxli/xIBWvp0N4nCOJ1uvhPnOwkjml8kPx9HKTdV2uvd79/+sAyk6d/5Vrdn8Rjc0cDOReMWraZdSTFjFqqmcp28gTB7FhrHzC9nqp3x1tiKJtKdY6Ri8FsqpllskYH1ajhjkYjWa9NWI3RHcfzCLVT2ZBo/+KH6lAfs3ZiLJvK7lFHEh+CHKpls1nmeeIJU6xsnU/jLdnHIco4rhr5SzTZvZ4M4KcBKL969errhV8DfMLPwJRusIn68sWlWw/Y1SdCFGXZ1uKXGc6A73Zjct9gmZU/U6HzesI5rfavPqDYpSYxGFR9dvcNcv7+DVt1SfgWVTttYwCMyvMn1ap1dYkmO0Nyvu1wBjyG7/OKi8SbucT7DGdqi4NvSX2/DigpSV2NDWroEyHNvnn96l+vr659WCQCpIU3/36Bu3QbPCAVf6zSpt1l2qLyA182knonYWemeU9dlEnkfl7QoV2gb0nH24j8m9hVuB+pIm/XPmjV09vFg7oYi2/eX1179a9XbxaZ4C28XXv77+vVJxtPWEBa23/+onpl61n/Re+dU78752KQMJ9Zn4sqDGrHkoQ+lQcMeXAP4hD4hm4WSZevvVyYZc0B5VfX3v2GmZfqAxltupJ8fn3r20ENhFJNRAwHGoJPfIeoic5sIIsXgj+VDYA93NxMGYJBZfGHEFXKMgsZS+EXMdTEF4TEvSY32IFas5mrxfBpkwRqYpPeAuO/8w6buZBhdWmkUgbcRbss0vteOf6oGtRDsFmTDezdn6NxxOhLipqSa018kMUa/CqG0LRLUiwFjdJwAjmYYC1Fj/reYCfukpQvfHj57j3Yzy9RrsBFM3Zfo2r/0kcHML4XvsCjoa3T00ENiNMrq6urZhHPgvoOisVpzBE29mGGtblVzD9lV26Ujf1io7EyKeZ2oGzR3KkJ+dXi6urKIRv9yApuL/i2i4cwqfL2HDvxJuzNKauNhh4NoczH8kWsi28QxXbMxkojDvGQPLlaXGkUD2ridKMNdScaO7FQI706Se5XpWHO8eA5O7ccFIyDxj/l7NxhEMZkQmNzm0JuBZpajbdk6HYFDyPI2ysVIfCL2cDDXmNzUegCfhCajbmskaASwsFK61PJ5pS/XVt79+79qy9n2c8b9399s4ZSTxulT08FzOFqN8rCQF3xRaVSeahp08hyYVTFw/sVBU95VzJqGH5cT+eFihl+dNL6HzkIZWduq/MhMZ+5Dd//wmxEvYARSH3eo0fwGGmDp632TO1a5U5JwVdUjLYSbo0l9cySTwjpyvrYnUIxJQTymeOxVlzb9tcK5oRgLEHkEhr3qJjwxmyBqvDly5rxoDCjlELsWzbtTUL3e0LOLPy0vqQ1UlA6jWXlRHpG8M17KKs1tnoNukivC8GwkhShBB48EJeUT+WcYeH3NRDqdx92Z5kOO9qqPs1+eA3WVBC+e0rJrjFdO6h3VqkvxpRlTLy1zOM4pvIiejEC8duop1AXxLw5JuynH8NtH3+RJ5OU5bzp2J0Ww5iRbSoqnqZomgnR4lyH+qEwpq9nzDD20DSh/ZCulwXjdhoEkpqZAC7FaCYhp/RGHe5qj3VkJaXfvccOiYrEdG4cE2KMc5PHnDlz2Qd0w1LZnCvEuVfLdzj3RxVYamPJHArniy+B87W3u6TLQYHRWfO93UUy0L/GyFBX/tl3I9SChJtktH1lLOlT15RoQDDCEB6X216vMgJz0WvC/mgYVTW1Gs3AfG3OmaVspfMBoZXx4pmkZNHaCiPOkVJ9z9dmeXKQ5GvAarEsBBOrI0wIhZRZAqrjhZOoAgF6SC+d6BDyy9HiTwmzI+dfJ8yWYHGe7nBuCL6ldAvac3KuPS7oOZvzRzo+auWEOTIMzkm3vAWfZZZ8xF087UJ5RSumxldnz3USoQA84bQPnNPDvpQOU5KT6aQQmT++AxzUCm2/0NTVQjRH9OZ0TKHIoFtarZvWobCUGY6J4fBPhXGfsWSfM90z6UxGsKg0g+00BdzidGYJtIf2eOa2cseHPd+JNBMm5myShbtePAIQ0sfLYdA7wfnwrYQt57r3rkLZM0u33Gm1Ksh54WQqWRiv9ci5fiufmQwwzjO343SYgTiXpD/MOUSgb9+9ew0mdBas6fvXuz9X7Yhz48cN4nyD/TDYgWoW2CuALRCkchz3J8eUhH+zOHNiHsg4biHQjGe08Qq+IJ7IoLWVj1VlZWXHygKWx/VacHzpVliPxEqlMltKYU8nzo15ZSJSSmcdnHvB8GlLESBELTQU7RrWCC2PZnDTOaTP+2bMpDBWTPo6cq571dFjf4dzdXVl5RA59zT0zL2U0Mt5KAeTelREzke9Gs0PON/EB/MPc46OCzoqr3ZJzbz69/c25S8Y/adbF4SgwXCGzhwbYfNRsH6cATUB867fadTqpXh9ukjGPrge1/Cd5hkFXRRJPk4/xNfyeRP+JXMsVUzK+eLEFHlAnHPSLXVdz9XjTM7lKHFuTtVzS1rbAELyrbB2TC5nMkOHDKBvf6QYryeKOb9Dt8BDRAf7uD6PTwXrQeRcmzlWcJuVdIsk2ZyDlc//RJynHx7je5rCUGwoD6p2GecLzE23LGVsi8Wez7YuCEHFpILvP4hgs9TCsq55wO0oL5mPwuDBbBce3Z7nLwpF4jDkWonlauVjs+uE10z62uPVprCuHz/snInkcj6mFEIG1+fwmLRQnwNdtdVCTUZ9XiuwZR1J01suyLmRKHwTT5R9iSJyLpENrSeV8WAfG1r2RzNtGSxFGlO0chhMPnIuRIravQzT5/USuC1WCTH8yblcSilQWDX75es18BXhA6zpghXwxmiXbk++fwUPYPTfr2DD1pVHlHtNKnfv3LlzHEfnI5m5WwJ5bRW+8SZA7YZAoIP3zBHfJH+RsZtzSZgq3ruHjlwhfnc8YhkTsqGBWhu10XQG/ZbAujIe4pw34StwPoOyv40B84hpce4TZrRRrSX4nDY0iGotYHNetzg3YNHQVd3PYPUpHUw+cS5GNXWU+4pjCr5eAiVA+HIFvec4+MdwbsXFs29+353Fj9e/L0h2gunoh+r13z68/O2HKyy/NSCJ4s9rWvImoLxMm0PotOEbECpu18EHymfsMF+ZyCulYE5Xl7DsHvrn65XKpnX+MhZX1W0fHgofDdv/i8eerkVvRgsKHqupz2vhViVqFkFlgw19WGmFlUkxgJwLKYUOG42YCZvzUAG35bo5B7sD5tvSLQ+5f05+SyYvw2OqLc204go4psQ5vqhInIN0GJOZbYOVmAkrfU4/XJ722QVyCqXZRYqIFncX7C0AwOk/fnu3tvZh7+mTDTtpcRa+g/FCA7AzscPOtTTndkAUl3UMAYM7+hy+87ffgIBy+wthZE7XoezcX4R9fRw+IQ5lzqJ/X2/g5sVksTFtvzK1N6cXG/OHySCdFT7Qi8Xi8rqBcSg0Mn84HRQCk3OgiYwbVHdzbhvJ2NvZAV/6QL/hF/w3rJCWok95v/FLmcWhcziMnYqQm9uBOmON+T1B3Czpq435PLDt39nZw5fWGo0WxKHYRW0Z/sqb8eJqkUp8IuGoVN5+WETKv8T01llJniXn/cNev+1+G2JwihCJ5dj/zWJM5QxBrk3VAmAqa1MRtIhGZGJzqowZEFY4JsTos8az/5II16hhY3jPgj+C7Zb53p0xNbbZDGLmUQ7R75SioeKhKey6nKuhCjRq+BGbwiPstRwXSYPuwdD88C0gBCJ8GPz3HJULNjebOFwYNl37ajBm1gX8RaaDJ5sTUOIjs2xOSt9g/nZWWnzz/v2HRclKq3aSo4sfkPOXsx/ValdmtgcDxzoghd7vok+6cfAGhNXv2azs2bJnEqQD0+2fDoknsxY/vMftilk7Ud8ZBbiPay8XLuywe6V6blhfpB62REdvffZ2Bu7Q2I10/lMuyf5jv3vZ0wpPnXdnvs9sCYl2G8Pi+AwwaQvBEPnlV98u9ikhLbz8cDHln2+Ew8d/eqi07/xmFj+u2nnFniKLi//pUf6XYXb3d6QaSH+1O0Bpu4wPG7MLs+zjEgrExVAw+yXT1pLUZQU7cFdiyMDtfoz1JafZ7wFZ+v8//1vsZwfmV8D77uevuPhMmMWI5+rrhcHOsIthQ1p8t3b1NW4QuXr7T4O08Du65Z+ePHDx8ZAWFpiUu8rlT8M5+Q4Xnwns5KurW/5suIz/mTgnFHLhwoULFy5cuHDhwoULFy5cuHDhwoULFy5cuHDhwoULFy5cuHDhwoULFy5cuPgo/C8fCqgfUu7de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data:image/png;base64,iVBORw0KGgoAAAANSUhEUgAAAXMAAACICAMAAAAiRvvOAAABhlBMVEX///+iDjL//v////3//P+iDTOSACP/9v7/+P//+v/74evt1N+fCC+YACqPGzeIABvzzNnGoa6nWmvx3ej+8fieACuNCC3Sm6mPAB6ULEWCABrXo7GybX2QQVXbtMLtv82gYHK+hJN2M5yTAB////iWACW43ijYusbiu8d4AACiUGLRsb+LACOKABl6ABP//+aIACX///CbPVS3aXv/6vW5hJJsK5B/ABx/AACNABi21zXIjZvlxc/83Oh+AA3aq7nz4/dvO4y+k6K0dodkLYKHJDxtAAD7/9X2+8vhytWaV2eDIjuDCy2NNUulcX52ABz5zeKrSV+4ZHitPFa2jpbq0OWkKkdxRIeceK7Be5SzWnGyjsLxvtneorTersLGTGjEtcpbJnS4msDRe5KFXJhcGnzIsdPPqtrbxeSkh7Dx1PlwN4x1SY7LYXt3VYqMapnllq+GY5jL24VxACKIR1jI3m261ki3pr/v97by/KTw6NnN4Xri19Xm85Oz0TxzIjni7qTI2YGvUm8AAAAbZElEQVR4nO1ciXvaVrYXkhCbhDDIWNgY28EETMHGDuCNxTFeagfHWcZZ3MbtNMu4aWbappM0M2ny0v/8nXPulRAYbCclnffN0+/LZxC66+8ene1eRRBcuHDhwoULFy5cuHDhwoULFy5cuHDhwoULFy5cuHDhwoULFy5cuHDhwoULFy5cuHDhwoULFy5cuHDh4vNCPPfyM3cnnX/7vx5n5m/jIiIG3RelwW3+AZwzHHHA9z8Pn9CreE69Mz9/bPtny/esyYA1EjvlzuuyX+U/nXjpYjmzxyRdcnjiOd/E/gX/OMQzX0UR/3VBusR0/1swzJmeacu6Folsx+3LLOl/RLtIH0uIKPZKzzkP/CVa+6jOP3Ht/i8Jtzgy4hiQ6AvVsrVghwWjZl9L/IfmTBKw3qz5hO6p+OqIcuDsAohluhXsZRcbm04mp6Exo6u8ILAarJrPodvwH3UUlJ01/KFaLeTn4ynDmK0GRZpBuTNQuAnX2KLo75nsZwTrXiRm5Bl9vOkY+n5BSSvLI1ap+o2CYhbgmk1WrCXbSjozOqppmbTSboWsxYCm5IntOKK93ezuShKC+212qxVwjqPeahfSGU0bhcYK7WSNeGC3xJusBqvWzq/XRet5lETWUfsg12nKB+MujN9kHe4dFkylcGDQRfmgoCiFw5BVMtem6z34Ku+XCmbhMDU0Ys8B45xsiTitezyNzuCNhOrxejIzvJQxqXkAepPKC/VoA65VD4eqFZNlweK8PMdvqMWJTlfUykFGpVpqo9YZRTDZ0OymPF51tBiN2c9NrA23vHZHo5lGNGSNvNxWqZ46bhMpxMLw02iUif6IgnfDQboIxbGw2eQTD4ZVqM2q+hJ4SxkbKrkWRHv+Ihu3f3OPLo16VPGo5rRdEjlXVeIcsW7i5LQl9pym2ppFg0VWJmHPO6LbFCU6igK7bhatOwpfPEAtkfE4aKV+whEanYhMdXWD69u21is2bpXP+63WyudwTh2TMEuCP5mhmkm89JGAfSbOHdqVCV6rCFzBM59v38qDsPrs2wYtvcV5ZJwkMB6iFlIlS5C1TMZiX0sEIajB+8i5yngqdD2ugfyoxVx6gg1HEmptuzGAyqu2Q5xDkE6V3VSthwFvEmzOWT8kUB3OxbOcwy0zxWhomkwo8PH8vJwzttFDYJSDcGvQbWhJ0w5uHcw4lCzjXJthT8EBTVefoMoRzlKmeLtVad2Jm4z1TNTPqgLn+IzgNEaTTrtUH0dxpsqKpXWCvDGNGrsWN5ny0Q748jPpVO8eHx/fjhc1VvYaa9Xi3OtRl6wH6nw596KcS51uCzVaKeBc/cy6JfAXg+Tcd3QDZljcDBzA2LTJspMf0i0W5zMK8dSiFrhq9+qtoCyiOzBRYlTo3GSSblHv3cXJh2OONmdIieDvqs15lOqqerJOjflyCdYYEEBiwTg3T0RZlv2RvObFBZ5nLMZwDdmCm9ie1IdztYdzknNBzjPzxFn+rJwTyvniNIrkxv0Ht+JaYX1qegrsSbzZVaijWyQhVyDpWmKiN0HqWi1N2WWDjCeVF2Cc5x9mLC44Aihb2vE1zSHnOdTwqlrqFCuzJVW36am3LB/XUcYkaRplhK6YnDMzGi7z6hfLOWCMNIuS5F7m57ChDgGWhNhSxmOCr3Z0vVr96utfHp2UlNZUvJ3rrmLrFpgGfVXjQdK/xpJqC5bVMBHj9RSZcYvoqEEmb+FKjeYDdsc5XIvCSdLBuZhnmmbd0Rg4FF7b2FlybtmFlIKCrWzSBXGufaPBotmE9XDu7bGhXmo2tIzD1Q4shTQkzs9EW8a3vP3UODxv8zXfX69cufL0u9gYGERlPVXrqdLhXE4qtpkC1EjMyVPodEVaw5Op0BWT88kyLc543S6XHAUGlsvAudfiPFSCyXtVrrxF1tgY9adNd5jqcM7Enq0R5/zxbVq3ZSbol/FbjCWNnlTb0xqinFtJHBTPjSdPn+H3o/vPxhS18Kh58renwPmRsAlPd+ag3LtKHc5TOtn7GS6GjF4911UhVGDKRbb8FuCclcysW2WCyIaWFJ1yPsGWs1utledZY+UOU8i5Q7075TwzwxrhLtZFnGNL61Sh2Ol12LqFxY0bL6pXnp4KwunWla3Th4cnY+ONr796en0DhGvGzORvTfbGYDbnZXIMtTz3I2SS3tFEuau0b4m8wHnDyXmthJ8JS7kQNfqU4OR8f9QhohbEY/qViWEP51lSxOYXVJBzXt62dJ9wKc5rJCBKq5OHHg7nPBSPbXBOvq+CJvmrcbQFH1unofUiPFpff0d35ZvTtw60Rl99npkRybGwxg2/kxCO7gtdVoIRyRUJ51yUD9BdLEZYicDkKAVJTjlntkFN9Iy8wh6lWhdTbB7M3yC/RbI4FyZMVPIZ8ksv1i1cmvIGz0cIw5XzjRcoySDd958/qF754XTzCD6qLzbEfZiVMk1lJEGub4MZau91VeWcr08UyDraK1InX0GbEbrBdLBOxSzO2TOstVgJVN1IkJNzCtTB3e5qShSazDVtdpjinAeTNBotyjQ/+YqjScEXZoKOD8aFnJ88ZA5kyNHlEDk/+uHKlRfw3D7bqr54/uSH5w/HE8+fVJ9swMiWNDNqWe1sBNwzdTnbVZdLwzdh22Yx44DOh5fz4QCjiVFjc07Rqxpm/ZB210PEuWVDGQ2Z3gWcIjPtLKI9bDabE8kwPQBqmz90JOej0wIKOhZC1+8izrW/49p74il7RsLQOAdJkO+DQqn+Q/gVjGX1ydFR0gQf+/n3pDxjN+w4v1k6uJXQlmvd9RnnHpZE0uv2CFM0vUKv+k8R5+luzkU2lZTdnjZpgBuE2QJG6B41ltnsaYwlbLQKyjLPt2iFgqKw4F+LWw+dzTnjDKPKC/1zL/P+u+3R0OT81x9Be1e3joSN68D5CyN2CA3PVyxOuWkTN3XQbbcm93pqA0foJXvZNPNMd4sWuYVeOWdLkR6xKUPOhU1SLlGRnHMvm1VHt0icc6WXc66/KhZTTqiFvGVaOpyjbwVj1aIBFkycI+deNiOl69kalpx/V60+eL71YkNAHVP9GaQ6UlKVlix0Gb9A6BfoTq+cqc91y+M8agLKtDBJZ+T26BaJL0WPbhGC8yhaOGeZmEaN69Tne8W+nJNO4hRYnPNMmnqvE/46OPezYUJQRmb5HM4LP4XtZ2LYugUdlepXpyzd8e2PfjTQucOK3F3Kl2ydxFWlIzo2LL8lUrJUqFO3DNDn3TZUAirQc8GUNXmcKgalXZzrg/S5t9uGejVFGWWPXLSjFTqcC1mWnsgj597zbWiTWmdpaU76kDh/hkr8AY6PbbpQOjoU6C5kRJXC+sl81Dhb3863YH5Lhal2koYeZ6RDkIR1sm7dvqLAfXKsS34NEe3knEWVLIftwIRjAbnle3wy1gqTKs5M2qN1cB5gubJi7SI5V1IyKwraZei+IumW+8+I8tNvbXac0aYxCWMqPEr5z1R2cO7jzyKXbKZr2UQdmGYxEcmgg/MYiR9EN8gEi1qcnAeZk3e7ZyOS+ee9MZEQZM65YitCB+csAIMnqYzR2SDOvWTR2Up7xyN2h8PiXPz+++db1SrEnuArQghqpQEckGdMrzq+Xu5XvZNXzOmWdqHfWUy05OsqXU4g5zzmdHDOxE9ZJw2tRWlcDs59FDV5lrsbk3mk1BP7014cXixbrrWTc2FaQ6Ufn7p9Duce5kVtUqKMZXmGGIdiayzoPAJreuXKD0f9TjsEkkrp0clOrl9KzOac57jQKSBCSKLjoa7SFE6rGRb+ODhn2zHq7ccaJ07q4pzH/oXuGLjeoGXdpwa6YqImcyJbfCZdnOMDCOHS3+9ezLlv0tIuHMOLiXxPiGz5ZzSnP/Y9SOCbPnlUUtu9SUXBwbkkBGnnytqS4ClEa3Oa/pA4qyqPVp2cx8LocLDttWUDVVufHBdT6GxjD/61qAeeee/inOeRS70xEaGF7XppT+Oi/dAa22Aq1bgg+ocXhxovqugrll+gav9xo18RcWQc9wdigzkHNFnWsE0PO+VyvRg7d6qkmPrhO85Ozlm6hpBhprKLc0oIwFMTcfTMPaUz2UDEBEufcwvu4Bw38ktWTxfvQbONL80yx0PkXNj4kWjauP/g+YvqE4epFHmqWqzcOtBUhytgw8k5WHrV1sc8QNWWOnXA8afNHD5mJ+egXPjOMfdDujkX8zwsZEkrRD1B+9AZK03TxXmM9jPUMJtKt5xzIi8h5xI/SeIx11mvQ87l0kQMzLxUn9ieoqVnjHwxfytRPNdXRATjtDPMtAtTqh4tnKNTVXJ5vUG0juK2C3bXxTm6Jl7nU9DFOdubQ5emaVBjxhiljlU7p9KzZ4F6x8sPqfRyXg5bBzYulHPmGHg93HcZFuf2aUn4cnTKzGlPkRj4isq1qZu+3rpC194cKOFNs/O8G3nyEDxqMdGqjN28E1fYVEtcjrs5F6L8fAVbvh59LglRdlZDNePJymYlGVdU1rYVdPVwDsbayzZHhDOc8+TmpTiX2fEW3MLFzfgh7hPxz2dbX51uVa/3Ul7OLYP4NrK91QgdztG0+Wk3y6PR3nWIRFelQycZTVMZ5bo94m7OU5wICLZpPD2cl/k+v9UY10PWrlQv54ElWpMCZeScnNOef0K9lG5BsNCAa5eh70Gjr1j927P7Gz2/R35Zf1RQ9TG5X6Uu3SJaKRCPTiOutTlPXvYHFkBdnuAsST2cGyUqplobTd2cS0LoIOPpgTpesdVgD+dclpk97pVzzOmq58h5J8spWY6BpzDMs3MWBbN7T3Gz+Vs/78vCVEnVH43t9CZOLHTpc9xlZtplicgIRnVNtWwjMD6qH9Q6XXY4p+7YU2z5GjzbZcs5SGdSdxxXBMLMbdtfl5xnLciTLI9bARPbJ1KdnPvyGcY5/63feUWLczmasVdvuHIu7b78EuX8Z4PPwcep2ZuHbhqp2KCKgX3dTKfHR7hCAC0Ol2nzF75Dn5sOmxngXVW1TDo+mQo4sgqhQyip71uXtWWoucrcUfSXKjrcns/y8VCJZNhUqLXRjBmfbPrsxoDXbahtLu/ZhStFqL56iK5qrA33is6caHm/hMXbWVY6uwxli/xIBWvp0N4nCOJ1uvhPnOwkjml8kPx9HKTdV2uvd79/+sAyk6d/5Vrdn8Rjc0cDOReMWraZdSTFjFqqmcp28gTB7FhrHzC9nqp3x1tiKJtKdY6Ri8FsqpllskYH1ajhjkYjWa9NWI3RHcfzCLVT2ZBo/+KH6lAfs3ZiLJvK7lFHEh+CHKpls1nmeeIJU6xsnU/jLdnHIco4rhr5SzTZvZ4M4KcBKL969errhV8DfMLPwJRusIn68sWlWw/Y1SdCFGXZ1uKXGc6A73Zjct9gmZU/U6HzesI5rfavPqDYpSYxGFR9dvcNcv7+DVt1SfgWVTttYwCMyvMn1ap1dYkmO0Nyvu1wBjyG7/OKi8SbucT7DGdqi4NvSX2/DigpSV2NDWroEyHNvnn96l+vr659WCQCpIU3/36Bu3QbPCAVf6zSpt1l2qLyA182knonYWemeU9dlEnkfl7QoV2gb0nH24j8m9hVuB+pIm/XPmjV09vFg7oYi2/eX1179a9XbxaZ4C28XXv77+vVJxtPWEBa23/+onpl61n/Re+dU78752KQMJ9Zn4sqDGrHkoQ+lQcMeXAP4hD4hm4WSZevvVyYZc0B5VfX3v2GmZfqAxltupJ8fn3r20ENhFJNRAwHGoJPfIeoic5sIIsXgj+VDYA93NxMGYJBZfGHEFXKMgsZS+EXMdTEF4TEvSY32IFas5mrxfBpkwRqYpPeAuO/8w6buZBhdWmkUgbcRbss0vteOf6oGtRDsFmTDezdn6NxxOhLipqSa018kMUa/CqG0LRLUiwFjdJwAjmYYC1Fj/reYCfukpQvfHj57j3Yzy9RrsBFM3Zfo2r/0kcHML4XvsCjoa3T00ENiNMrq6urZhHPgvoOisVpzBE29mGGtblVzD9lV26Ujf1io7EyKeZ2oGzR3KkJ+dXi6urKIRv9yApuL/i2i4cwqfL2HDvxJuzNKauNhh4NoczH8kWsi28QxXbMxkojDvGQPLlaXGkUD2ridKMNdScaO7FQI706Se5XpWHO8eA5O7ccFIyDxj/l7NxhEMZkQmNzm0JuBZpajbdk6HYFDyPI2ysVIfCL2cDDXmNzUegCfhCajbmskaASwsFK61PJ5pS/XVt79+79qy9n2c8b9399s4ZSTxulT08FzOFqN8rCQF3xRaVSeahp08hyYVTFw/sVBU95VzJqGH5cT+eFihl+dNL6HzkIZWduq/MhMZ+5Dd//wmxEvYARSH3eo0fwGGmDp632TO1a5U5JwVdUjLYSbo0l9cySTwjpyvrYnUIxJQTymeOxVlzb9tcK5oRgLEHkEhr3qJjwxmyBqvDly5rxoDCjlELsWzbtTUL3e0LOLPy0vqQ1UlA6jWXlRHpG8M17KKs1tnoNukivC8GwkhShBB48EJeUT+WcYeH3NRDqdx92Z5kOO9qqPs1+eA3WVBC+e0rJrjFdO6h3VqkvxpRlTLy1zOM4pvIiejEC8duop1AXxLw5JuynH8NtH3+RJ5OU5bzp2J0Ww5iRbSoqnqZomgnR4lyH+qEwpq9nzDD20DSh/ZCulwXjdhoEkpqZAC7FaCYhp/RGHe5qj3VkJaXfvccOiYrEdG4cE2KMc5PHnDlz2Qd0w1LZnCvEuVfLdzj3RxVYamPJHArniy+B87W3u6TLQYHRWfO93UUy0L/GyFBX/tl3I9SChJtktH1lLOlT15RoQDDCEB6X216vMgJz0WvC/mgYVTW1Gs3AfG3OmaVspfMBoZXx4pmkZNHaCiPOkVJ9z9dmeXKQ5GvAarEsBBOrI0wIhZRZAqrjhZOoAgF6SC+d6BDyy9HiTwmzI+dfJ8yWYHGe7nBuCL6ldAvac3KuPS7oOZvzRzo+auWEOTIMzkm3vAWfZZZ8xF087UJ5RSumxldnz3USoQA84bQPnNPDvpQOU5KT6aQQmT++AxzUCm2/0NTVQjRH9OZ0TKHIoFtarZvWobCUGY6J4fBPhXGfsWSfM90z6UxGsKg0g+00BdzidGYJtIf2eOa2cseHPd+JNBMm5myShbtePAIQ0sfLYdA7wfnwrYQt57r3rkLZM0u33Gm1Ksh54WQqWRiv9ci5fiufmQwwzjO343SYgTiXpD/MOUSgb9+9ew0mdBas6fvXuz9X7Yhz48cN4nyD/TDYgWoW2CuALRCkchz3J8eUhH+zOHNiHsg4biHQjGe08Qq+IJ7IoLWVj1VlZWXHygKWx/VacHzpVliPxEqlMltKYU8nzo15ZSJSSmcdnHvB8GlLESBELTQU7RrWCC2PZnDTOaTP+2bMpDBWTPo6cq571dFjf4dzdXVl5RA59zT0zL2U0Mt5KAeTelREzke9Gs0PON/EB/MPc46OCzoqr3ZJzbz69/c25S8Y/adbF4SgwXCGzhwbYfNRsH6cATUB867fadTqpXh9ukjGPrge1/Cd5hkFXRRJPk4/xNfyeRP+JXMsVUzK+eLEFHlAnHPSLXVdz9XjTM7lKHFuTtVzS1rbAELyrbB2TC5nMkOHDKBvf6QYryeKOb9Dt8BDRAf7uD6PTwXrQeRcmzlWcJuVdIsk2ZyDlc//RJynHx7je5rCUGwoD6p2GecLzE23LGVsi8Wez7YuCEHFpILvP4hgs9TCsq55wO0oL5mPwuDBbBce3Z7nLwpF4jDkWonlauVjs+uE10z62uPVprCuHz/snInkcj6mFEIG1+fwmLRQnwNdtdVCTUZ9XiuwZR1J01suyLmRKHwTT5R9iSJyLpENrSeV8WAfG1r2RzNtGSxFGlO0chhMPnIuRIravQzT5/USuC1WCTH8yblcSilQWDX75es18BXhA6zpghXwxmiXbk++fwUPYPTfr2DD1pVHlHtNKnfv3LlzHEfnI5m5WwJ5bRW+8SZA7YZAoIP3zBHfJH+RsZtzSZgq3ruHjlwhfnc8YhkTsqGBWhu10XQG/ZbAujIe4pw34StwPoOyv40B84hpce4TZrRRrSX4nDY0iGotYHNetzg3YNHQVd3PYPUpHUw+cS5GNXWU+4pjCr5eAiVA+HIFvec4+MdwbsXFs29+353Fj9e/L0h2gunoh+r13z68/O2HKyy/NSCJ4s9rWvImoLxMm0PotOEbECpu18EHymfsMF+ZyCulYE5Xl7DsHvrn65XKpnX+MhZX1W0fHgofDdv/i8eerkVvRgsKHqupz2vhViVqFkFlgw19WGmFlUkxgJwLKYUOG42YCZvzUAG35bo5B7sD5tvSLQ+5f05+SyYvw2OqLc204go4psQ5vqhInIN0GJOZbYOVmAkrfU4/XJ722QVyCqXZRYqIFncX7C0AwOk/fnu3tvZh7+mTDTtpcRa+g/FCA7AzscPOtTTndkAUl3UMAYM7+hy+87ffgIBy+wthZE7XoezcX4R9fRw+IQ5lzqJ/X2/g5sVksTFtvzK1N6cXG/OHySCdFT7Qi8Xi8rqBcSg0Mn84HRQCk3OgiYwbVHdzbhvJ2NvZAV/6QL/hF/w3rJCWok95v/FLmcWhcziMnYqQm9uBOmON+T1B3Czpq435PLDt39nZw5fWGo0WxKHYRW0Z/sqb8eJqkUp8IuGoVN5+WETKv8T01llJniXn/cNev+1+G2JwihCJ5dj/zWJM5QxBrk3VAmAqa1MRtIhGZGJzqowZEFY4JsTos8az/5II16hhY3jPgj+C7Zb53p0xNbbZDGLmUQ7R75SioeKhKey6nKuhCjRq+BGbwiPstRwXSYPuwdD88C0gBCJ8GPz3HJULNjebOFwYNl37ajBm1gX8RaaDJ5sTUOIjs2xOSt9g/nZWWnzz/v2HRclKq3aSo4sfkPOXsx/ValdmtgcDxzoghd7vok+6cfAGhNXv2azs2bJnEqQD0+2fDoknsxY/vMftilk7Ud8ZBbiPay8XLuywe6V6blhfpB62REdvffZ2Bu7Q2I10/lMuyf5jv3vZ0wpPnXdnvs9sCYl2G8Pi+AwwaQvBEPnlV98u9ikhLbz8cDHln2+Ew8d/eqi07/xmFj+u2nnFniKLi//pUf6XYXb3d6QaSH+1O0Bpu4wPG7MLs+zjEgrExVAw+yXT1pLUZQU7cFdiyMDtfoz1JafZ7wFZ+v8//1vsZwfmV8D77uevuPhMmMWI5+rrhcHOsIthQ1p8t3b1NW4QuXr7T4O08Du65Z+ePHDx8ZAWFpiUu8rlT8M5+Q4Xnwns5KurW/5suIz/mTgnFHLhwoULFy5cuHDhwoULFy5cuHDhwoULFy5cuHDhwoULFy5cuHDhwoULFy5cuPgo/C8fCqgfUu7deQ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data:image/png;base64,iVBORw0KGgoAAAANSUhEUgAAAXMAAACICAMAAAAiRvvOAAABhlBMVEX///+iDjL//v////3//P+iDTOSACP/9v7/+P//+v/74evt1N+fCC+YACqPGzeIABvzzNnGoa6nWmvx3ej+8fieACuNCC3Sm6mPAB6ULEWCABrXo7GybX2QQVXbtMLtv82gYHK+hJN2M5yTAB////iWACW43ijYusbiu8d4AACiUGLRsb+LACOKABl6ABP//+aIACX///CbPVS3aXv/6vW5hJJsK5B/ABx/AACNABi21zXIjZvlxc/83Oh+AA3aq7nz4/dvO4y+k6K0dodkLYKHJDxtAAD7/9X2+8vhytWaV2eDIjuDCy2NNUulcX52ABz5zeKrSV+4ZHitPFa2jpbq0OWkKkdxRIeceK7Be5SzWnGyjsLxvtneorTersLGTGjEtcpbJnS4msDRe5KFXJhcGnzIsdPPqtrbxeSkh7Dx1PlwN4x1SY7LYXt3VYqMapnllq+GY5jL24VxACKIR1jI3m261ki3pr/v97by/KTw6NnN4Xri19Xm85Oz0TxzIjni7qTI2YGvUm8AAAAbZElEQVR4nO1ciXvaVrYXkhCbhDDIWNgY28EETMHGDuCNxTFeagfHWcZZ3MbtNMu4aWbappM0M2ny0v/8nXPulRAYbCclnffN0+/LZxC66+8ene1eRRBcuHDhwoULFy5cuHDhwoULFy5cuHDhwoULFy5cuHDhwoULFy5cuHDhwoULFy5cuHDhwoULFy5cuHDh4vNCPPfyM3cnnX/7vx5n5m/jIiIG3RelwW3+AZwzHHHA9z8Pn9CreE69Mz9/bPtny/esyYA1EjvlzuuyX+U/nXjpYjmzxyRdcnjiOd/E/gX/OMQzX0UR/3VBusR0/1swzJmeacu6Folsx+3LLOl/RLtIH0uIKPZKzzkP/CVa+6jOP3Ht/i8Jtzgy4hiQ6AvVsrVghwWjZl9L/IfmTBKw3qz5hO6p+OqIcuDsAohluhXsZRcbm04mp6Exo6u8ILAarJrPodvwH3UUlJ01/KFaLeTn4ynDmK0GRZpBuTNQuAnX2KLo75nsZwTrXiRm5Bl9vOkY+n5BSSvLI1ap+o2CYhbgmk1WrCXbSjozOqppmbTSboWsxYCm5IntOKK93ezuShKC+212qxVwjqPeahfSGU0bhcYK7WSNeGC3xJusBqvWzq/XRet5lETWUfsg12nKB+MujN9kHe4dFkylcGDQRfmgoCiFw5BVMtem6z34Ku+XCmbhMDU0Ys8B45xsiTitezyNzuCNhOrxejIzvJQxqXkAepPKC/VoA65VD4eqFZNlweK8PMdvqMWJTlfUykFGpVpqo9YZRTDZ0OymPF51tBiN2c9NrA23vHZHo5lGNGSNvNxWqZ46bhMpxMLw02iUif6IgnfDQboIxbGw2eQTD4ZVqM2q+hJ4SxkbKrkWRHv+Ihu3f3OPLo16VPGo5rRdEjlXVeIcsW7i5LQl9pym2ppFg0VWJmHPO6LbFCU6igK7bhatOwpfPEAtkfE4aKV+whEanYhMdXWD69u21is2bpXP+63WyudwTh2TMEuCP5mhmkm89JGAfSbOHdqVCV6rCFzBM59v38qDsPrs2wYtvcV5ZJwkMB6iFlIlS5C1TMZiX0sEIajB+8i5yngqdD2ugfyoxVx6gg1HEmptuzGAyqu2Q5xDkE6V3VSthwFvEmzOWT8kUB3OxbOcwy0zxWhomkwo8PH8vJwzttFDYJSDcGvQbWhJ0w5uHcw4lCzjXJthT8EBTVefoMoRzlKmeLtVad2Jm4z1TNTPqgLn+IzgNEaTTrtUH0dxpsqKpXWCvDGNGrsWN5ny0Q748jPpVO8eHx/fjhc1VvYaa9Xi3OtRl6wH6nw596KcS51uCzVaKeBc/cy6JfAXg+Tcd3QDZljcDBzA2LTJspMf0i0W5zMK8dSiFrhq9+qtoCyiOzBRYlTo3GSSblHv3cXJh2OONmdIieDvqs15lOqqerJOjflyCdYYEEBiwTg3T0RZlv2RvObFBZ5nLMZwDdmCm9ie1IdztYdzknNBzjPzxFn+rJwTyvniNIrkxv0Ht+JaYX1qegrsSbzZVaijWyQhVyDpWmKiN0HqWi1N2WWDjCeVF2Cc5x9mLC44Aihb2vE1zSHnOdTwqlrqFCuzJVW36am3LB/XUcYkaRplhK6YnDMzGi7z6hfLOWCMNIuS5F7m57ChDgGWhNhSxmOCr3Z0vVr96utfHp2UlNZUvJ3rrmLrFpgGfVXjQdK/xpJqC5bVMBHj9RSZcYvoqEEmb+FKjeYDdsc5XIvCSdLBuZhnmmbd0Rg4FF7b2FlybtmFlIKCrWzSBXGufaPBotmE9XDu7bGhXmo2tIzD1Q4shTQkzs9EW8a3vP3UODxv8zXfX69cufL0u9gYGERlPVXrqdLhXE4qtpkC1EjMyVPodEVaw5Op0BWT88kyLc543S6XHAUGlsvAudfiPFSCyXtVrrxF1tgY9adNd5jqcM7Enq0R5/zxbVq3ZSbol/FbjCWNnlTb0xqinFtJHBTPjSdPn+H3o/vPxhS18Kh58renwPmRsAlPd+ag3LtKHc5TOtn7GS6GjF4911UhVGDKRbb8FuCclcysW2WCyIaWFJ1yPsGWs1utledZY+UOU8i5Q7075TwzwxrhLtZFnGNL61Sh2Ol12LqFxY0bL6pXnp4KwunWla3Th4cnY+ONr796en0DhGvGzORvTfbGYDbnZXIMtTz3I2SS3tFEuau0b4m8wHnDyXmthJ8JS7kQNfqU4OR8f9QhohbEY/qViWEP51lSxOYXVJBzXt62dJ9wKc5rJCBKq5OHHg7nPBSPbXBOvq+CJvmrcbQFH1unofUiPFpff0d35ZvTtw60Rl99npkRybGwxg2/kxCO7gtdVoIRyRUJ51yUD9BdLEZYicDkKAVJTjlntkFN9Iy8wh6lWhdTbB7M3yC/RbI4FyZMVPIZ8ksv1i1cmvIGz0cIw5XzjRcoySDd958/qF754XTzCD6qLzbEfZiVMk1lJEGub4MZau91VeWcr08UyDraK1InX0GbEbrBdLBOxSzO2TOstVgJVN1IkJNzCtTB3e5qShSazDVtdpjinAeTNBotyjQ/+YqjScEXZoKOD8aFnJ88ZA5kyNHlEDk/+uHKlRfw3D7bqr54/uSH5w/HE8+fVJ9swMiWNDNqWe1sBNwzdTnbVZdLwzdh22Yx44DOh5fz4QCjiVFjc07Rqxpm/ZB210PEuWVDGQ2Z3gWcIjPtLKI9bDabE8kwPQBqmz90JOej0wIKOhZC1+8izrW/49p74il7RsLQOAdJkO+DQqn+Q/gVjGX1ydFR0gQf+/n3pDxjN+w4v1k6uJXQlmvd9RnnHpZE0uv2CFM0vUKv+k8R5+luzkU2lZTdnjZpgBuE2QJG6B41ltnsaYwlbLQKyjLPt2iFgqKw4F+LWw+dzTnjDKPKC/1zL/P+u+3R0OT81x9Be1e3joSN68D5CyN2CA3PVyxOuWkTN3XQbbcm93pqA0foJXvZNPNMd4sWuYVeOWdLkR6xKUPOhU1SLlGRnHMvm1VHt0icc6WXc66/KhZTTqiFvGVaOpyjbwVj1aIBFkycI+deNiOl69kalpx/V60+eL71YkNAHVP9GaQ6UlKVlix0Gb9A6BfoTq+cqc91y+M8agLKtDBJZ+T26BaJL0WPbhGC8yhaOGeZmEaN69Tne8W+nJNO4hRYnPNMmnqvE/46OPezYUJQRmb5HM4LP4XtZ2LYugUdlepXpyzd8e2PfjTQucOK3F3Kl2ydxFWlIzo2LL8lUrJUqFO3DNDn3TZUAirQc8GUNXmcKgalXZzrg/S5t9uGejVFGWWPXLSjFTqcC1mWnsgj597zbWiTWmdpaU76kDh/hkr8AY6PbbpQOjoU6C5kRJXC+sl81Dhb3863YH5Lhal2koYeZ6RDkIR1sm7dvqLAfXKsS34NEe3knEWVLIftwIRjAbnle3wy1gqTKs5M2qN1cB5gubJi7SI5V1IyKwraZei+IumW+8+I8tNvbXac0aYxCWMqPEr5z1R2cO7jzyKXbKZr2UQdmGYxEcmgg/MYiR9EN8gEi1qcnAeZk3e7ZyOS+ee9MZEQZM65YitCB+csAIMnqYzR2SDOvWTR2Up7xyN2h8PiXPz+++db1SrEnuArQghqpQEckGdMrzq+Xu5XvZNXzOmWdqHfWUy05OsqXU4g5zzmdHDOxE9ZJw2tRWlcDs59FDV5lrsbk3mk1BP7014cXixbrrWTc2FaQ6Ufn7p9Duce5kVtUqKMZXmGGIdiayzoPAJreuXKD0f9TjsEkkrp0clOrl9KzOac57jQKSBCSKLjoa7SFE6rGRb+ODhn2zHq7ccaJ07q4pzH/oXuGLjeoGXdpwa6YqImcyJbfCZdnOMDCOHS3+9ezLlv0tIuHMOLiXxPiGz5ZzSnP/Y9SOCbPnlUUtu9SUXBwbkkBGnnytqS4ClEa3Oa/pA4qyqPVp2cx8LocLDttWUDVVufHBdT6GxjD/61qAeeee/inOeRS70xEaGF7XppT+Oi/dAa22Aq1bgg+ocXhxovqugrll+gav9xo18RcWQc9wdigzkHNFnWsE0PO+VyvRg7d6qkmPrhO85Ozlm6hpBhprKLc0oIwFMTcfTMPaUz2UDEBEufcwvu4Bw38ktWTxfvQbONL80yx0PkXNj4kWjauP/g+YvqE4epFHmqWqzcOtBUhytgw8k5WHrV1sc8QNWWOnXA8afNHD5mJ+egXPjOMfdDujkX8zwsZEkrRD1B+9AZK03TxXmM9jPUMJtKt5xzIi8h5xI/SeIx11mvQ87l0kQMzLxUn9ieoqVnjHwxfytRPNdXRATjtDPMtAtTqh4tnKNTVXJ5vUG0juK2C3bXxTm6Jl7nU9DFOdubQ5emaVBjxhiljlU7p9KzZ4F6x8sPqfRyXg5bBzYulHPmGHg93HcZFuf2aUn4cnTKzGlPkRj4isq1qZu+3rpC194cKOFNs/O8G3nyEDxqMdGqjN28E1fYVEtcjrs5F6L8fAVbvh59LglRdlZDNePJymYlGVdU1rYVdPVwDsbayzZHhDOc8+TmpTiX2fEW3MLFzfgh7hPxz2dbX51uVa/3Ul7OLYP4NrK91QgdztG0+Wk3y6PR3nWIRFelQycZTVMZ5bo94m7OU5wICLZpPD2cl/k+v9UY10PWrlQv54ElWpMCZeScnNOef0K9lG5BsNCAa5eh70Gjr1j927P7Gz2/R35Zf1RQ9TG5X6Uu3SJaKRCPTiOutTlPXvYHFkBdnuAsST2cGyUqplobTd2cS0LoIOPpgTpesdVgD+dclpk97pVzzOmq58h5J8spWY6BpzDMs3MWBbN7T3Gz+Vs/78vCVEnVH43t9CZOLHTpc9xlZtplicgIRnVNtWwjMD6qH9Q6XXY4p+7YU2z5GjzbZcs5SGdSdxxXBMLMbdtfl5xnLciTLI9bARPbJ1KdnPvyGcY5/63feUWLczmasVdvuHIu7b78EuX8Z4PPwcep2ZuHbhqp2KCKgX3dTKfHR7hCAC0Ol2nzF75Dn5sOmxngXVW1TDo+mQo4sgqhQyip71uXtWWoucrcUfSXKjrcns/y8VCJZNhUqLXRjBmfbPrsxoDXbahtLu/ZhStFqL56iK5qrA33is6caHm/hMXbWVY6uwxli/xIBWvp0N4nCOJ1uvhPnOwkjml8kPx9HKTdV2uvd79/+sAyk6d/5Vrdn8Rjc0cDOReMWraZdSTFjFqqmcp28gTB7FhrHzC9nqp3x1tiKJtKdY6Ri8FsqpllskYH1ajhjkYjWa9NWI3RHcfzCLVT2ZBo/+KH6lAfs3ZiLJvK7lFHEh+CHKpls1nmeeIJU6xsnU/jLdnHIco4rhr5SzTZvZ4M4KcBKL969errhV8DfMLPwJRusIn68sWlWw/Y1SdCFGXZ1uKXGc6A73Zjct9gmZU/U6HzesI5rfavPqDYpSYxGFR9dvcNcv7+DVt1SfgWVTttYwCMyvMn1ap1dYkmO0Nyvu1wBjyG7/OKi8SbucT7DGdqi4NvSX2/DigpSV2NDWroEyHNvnn96l+vr659WCQCpIU3/36Bu3QbPCAVf6zSpt1l2qLyA182knonYWemeU9dlEnkfl7QoV2gb0nH24j8m9hVuB+pIm/XPmjV09vFg7oYi2/eX1179a9XbxaZ4C28XXv77+vVJxtPWEBa23/+onpl61n/Re+dU78752KQMJ9Zn4sqDGrHkoQ+lQcMeXAP4hD4hm4WSZevvVyYZc0B5VfX3v2GmZfqAxltupJ8fn3r20ENhFJNRAwHGoJPfIeoic5sIIsXgj+VDYA93NxMGYJBZfGHEFXKMgsZS+EXMdTEF4TEvSY32IFas5mrxfBpkwRqYpPeAuO/8w6buZBhdWmkUgbcRbss0vteOf6oGtRDsFmTDezdn6NxxOhLipqSa018kMUa/CqG0LRLUiwFjdJwAjmYYC1Fj/reYCfukpQvfHj57j3Yzy9RrsBFM3Zfo2r/0kcHML4XvsCjoa3T00ENiNMrq6urZhHPgvoOisVpzBE29mGGtblVzD9lV26Ujf1io7EyKeZ2oGzR3KkJ+dXi6urKIRv9yApuL/i2i4cwqfL2HDvxJuzNKauNhh4NoczH8kWsi28QxXbMxkojDvGQPLlaXGkUD2ridKMNdScaO7FQI706Se5XpWHO8eA5O7ccFIyDxj/l7NxhEMZkQmNzm0JuBZpajbdk6HYFDyPI2ysVIfCL2cDDXmNzUegCfhCajbmskaASwsFK61PJ5pS/XVt79+79qy9n2c8b9399s4ZSTxulT08FzOFqN8rCQF3xRaVSeahp08hyYVTFw/sVBU95VzJqGH5cT+eFihl+dNL6HzkIZWduq/MhMZ+5Dd//wmxEvYARSH3eo0fwGGmDp632TO1a5U5JwVdUjLYSbo0l9cySTwjpyvrYnUIxJQTymeOxVlzb9tcK5oRgLEHkEhr3qJjwxmyBqvDly5rxoDCjlELsWzbtTUL3e0LOLPy0vqQ1UlA6jWXlRHpG8M17KKs1tnoNukivC8GwkhShBB48EJeUT+WcYeH3NRDqdx92Z5kOO9qqPs1+eA3WVBC+e0rJrjFdO6h3VqkvxpRlTLy1zOM4pvIiejEC8duop1AXxLw5JuynH8NtH3+RJ5OU5bzp2J0Ww5iRbSoqnqZomgnR4lyH+qEwpq9nzDD20DSh/ZCulwXjdhoEkpqZAC7FaCYhp/RGHe5qj3VkJaXfvccOiYrEdG4cE2KMc5PHnDlz2Qd0w1LZnCvEuVfLdzj3RxVYamPJHArniy+B87W3u6TLQYHRWfO93UUy0L/GyFBX/tl3I9SChJtktH1lLOlT15RoQDDCEB6X216vMgJz0WvC/mgYVTW1Gs3AfG3OmaVspfMBoZXx4pmkZNHaCiPOkVJ9z9dmeXKQ5GvAarEsBBOrI0wIhZRZAqrjhZOoAgF6SC+d6BDyy9HiTwmzI+dfJ8yWYHGe7nBuCL6ldAvac3KuPS7oOZvzRzo+auWEOTIMzkm3vAWfZZZ8xF087UJ5RSumxldnz3USoQA84bQPnNPDvpQOU5KT6aQQmT++AxzUCm2/0NTVQjRH9OZ0TKHIoFtarZvWobCUGY6J4fBPhXGfsWSfM90z6UxGsKg0g+00BdzidGYJtIf2eOa2cseHPd+JNBMm5myShbtePAIQ0sfLYdA7wfnwrYQt57r3rkLZM0u33Gm1Ksh54WQqWRiv9ci5fiufmQwwzjO343SYgTiXpD/MOUSgb9+9ew0mdBas6fvXuz9X7Yhz48cN4nyD/TDYgWoW2CuALRCkchz3J8eUhH+zOHNiHsg4biHQjGe08Qq+IJ7IoLWVj1VlZWXHygKWx/VacHzpVliPxEqlMltKYU8nzo15ZSJSSmcdnHvB8GlLESBELTQU7RrWCC2PZnDTOaTP+2bMpDBWTPo6cq571dFjf4dzdXVl5RA59zT0zL2U0Mt5KAeTelREzke9Gs0PON/EB/MPc46OCzoqr3ZJzbz69/c25S8Y/adbF4SgwXCGzhwbYfNRsH6cATUB867fadTqpXh9ukjGPrge1/Cd5hkFXRRJPk4/xNfyeRP+JXMsVUzK+eLEFHlAnHPSLXVdz9XjTM7lKHFuTtVzS1rbAELyrbB2TC5nMkOHDKBvf6QYryeKOb9Dt8BDRAf7uD6PTwXrQeRcmzlWcJuVdIsk2ZyDlc//RJynHx7je5rCUGwoD6p2GecLzE23LGVsi8Wez7YuCEHFpILvP4hgs9TCsq55wO0oL5mPwuDBbBce3Z7nLwpF4jDkWonlauVjs+uE10z62uPVprCuHz/snInkcj6mFEIG1+fwmLRQnwNdtdVCTUZ9XiuwZR1J01suyLmRKHwTT5R9iSJyLpENrSeV8WAfG1r2RzNtGSxFGlO0chhMPnIuRIravQzT5/USuC1WCTH8yblcSilQWDX75es18BXhA6zpghXwxmiXbk++fwUPYPTfr2DD1pVHlHtNKnfv3LlzHEfnI5m5WwJ5bRW+8SZA7YZAoIP3zBHfJH+RsZtzSZgq3ruHjlwhfnc8YhkTsqGBWhu10XQG/ZbAujIe4pw34StwPoOyv40B84hpce4TZrRRrSX4nDY0iGotYHNetzg3YNHQVd3PYPUpHUw+cS5GNXWU+4pjCr5eAiVA+HIFvec4+MdwbsXFs29+353Fj9e/L0h2gunoh+r13z68/O2HKyy/NSCJ4s9rWvImoLxMm0PotOEbECpu18EHymfsMF+ZyCulYE5Xl7DsHvrn65XKpnX+MhZX1W0fHgofDdv/i8eerkVvRgsKHqupz2vhViVqFkFlgw19WGmFlUkxgJwLKYUOG42YCZvzUAG35bo5B7sD5tvSLQ+5f05+SyYvw2OqLc204go4psQ5vqhInIN0GJOZbYOVmAkrfU4/XJ722QVyCqXZRYqIFncX7C0AwOk/fnu3tvZh7+mTDTtpcRa+g/FCA7AzscPOtTTndkAUl3UMAYM7+hy+87ffgIBy+wthZE7XoezcX4R9fRw+IQ5lzqJ/X2/g5sVksTFtvzK1N6cXG/OHySCdFT7Qi8Xi8rqBcSg0Mn84HRQCk3OgiYwbVHdzbhvJ2NvZAV/6QL/hF/w3rJCWok95v/FLmcWhcziMnYqQm9uBOmON+T1B3Czpq435PLDt39nZw5fWGo0WxKHYRW0Z/sqb8eJqkUp8IuGoVN5+WETKv8T01llJniXn/cNev+1+G2JwihCJ5dj/zWJM5QxBrk3VAmAqa1MRtIhGZGJzqowZEFY4JsTos8az/5II16hhY3jPgj+C7Zb53p0xNbbZDGLmUQ7R75SioeKhKey6nKuhCjRq+BGbwiPstRwXSYPuwdD88C0gBCJ8GPz3HJULNjebOFwYNl37ajBm1gX8RaaDJ5sTUOIjs2xOSt9g/nZWWnzz/v2HRclKq3aSo4sfkPOXsx/ValdmtgcDxzoghd7vok+6cfAGhNXv2azs2bJnEqQD0+2fDoknsxY/vMftilk7Ud8ZBbiPay8XLuywe6V6blhfpB62REdvffZ2Bu7Q2I10/lMuyf5jv3vZ0wpPnXdnvs9sCYl2G8Pi+AwwaQvBEPnlV98u9ikhLbz8cDHln2+Ew8d/eqi07/xmFj+u2nnFniKLi//pUf6XYXb3d6QaSH+1O0Bpu4wPG7MLs+zjEgrExVAw+yXT1pLUZQU7cFdiyMDtfoz1JafZ7wFZ+v8//1vsZwfmV8D77uevuPhMmMWI5+rrhcHOsIthQ1p8t3b1NW4QuXr7T4O08Du65Z+ePHDx8ZAWFpiUu8rlT8M5+Q4Xnwns5KurW/5suIz/mTgnFHLhwoULFy5cuHDhwoULFy5cuHDhwoULFy5cuHDhwoULFy5cuHDhwoULFy5cuPgo/C8fCqgfUu7deQ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0" name="Grupa 9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1" name="Grupa 10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7650" name="Picture 2" descr="C:\Users\Techsoup\Desktop\20251105_100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6" y="1391450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96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5" t="22468" r="29870" b="13112"/>
          <a:stretch/>
        </p:blipFill>
        <p:spPr bwMode="auto">
          <a:xfrm>
            <a:off x="2238696" y="1409416"/>
            <a:ext cx="4655526" cy="4595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78477" y="839904"/>
            <a:ext cx="8714585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Mapa letnich atrakcji wokół Poznania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9" name="Grupa 8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9" name="Prostokąt z zaokrąglonym rogiem 18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0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Prostokąt z zaokrąglonym rogiem 15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413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pl-PL" altLang="pl-PL" sz="2600" b="1" dirty="0">
                <a:solidFill>
                  <a:srgbClr val="7F7F7F"/>
                </a:solidFill>
                <a:latin typeface="Myriad Pro" pitchFamily="32" charset="0"/>
              </a:rPr>
              <a:t>Media społecznościowe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83">
            <a:off x="106268" y="1515337"/>
            <a:ext cx="4656383" cy="457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18">
            <a:off x="5075185" y="788504"/>
            <a:ext cx="3917878" cy="507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a 11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3" name="Grupa 12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9" name="Prostokąt z zaokrąglonym rogiem 18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0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upa 13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Prostokąt z zaokrąglonym rogiem 15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5221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pl-PL" altLang="pl-PL" sz="2600" b="1" dirty="0">
                <a:solidFill>
                  <a:srgbClr val="7F7F7F"/>
                </a:solidFill>
                <a:latin typeface="Myriad Pro" pitchFamily="32" charset="0"/>
              </a:rPr>
              <a:t>Media społecznościowe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8551" r="28882"/>
          <a:stretch/>
        </p:blipFill>
        <p:spPr bwMode="auto">
          <a:xfrm rot="21422212">
            <a:off x="286603" y="1317378"/>
            <a:ext cx="4012442" cy="4785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 t="7814" r="29035"/>
          <a:stretch/>
        </p:blipFill>
        <p:spPr bwMode="auto">
          <a:xfrm rot="177123">
            <a:off x="4698983" y="870078"/>
            <a:ext cx="4246555" cy="51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a 11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3" name="Grupa 12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9" name="Prostokąt z zaokrąglonym rogiem 18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0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upa 13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Prostokąt z zaokrąglonym rogiem 15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201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Wyróżnienie: Polska Marka Turystyczna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13314" name="Picture 2" descr="Poznań - Polskie Marki Turystyczne 20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07" y="1276434"/>
            <a:ext cx="4263655" cy="426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434"/>
            <a:ext cx="4654234" cy="468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a 12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4" name="Grupa 13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20" name="Prostokąt z zaokrąglonym rogiem 19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1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a 14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Prostokąt z zaokrąglonym rogiem 16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5638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Wyróżnienie: Polska Marka Turystyczna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20" y="1262996"/>
            <a:ext cx="2745190" cy="480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29" y="1262996"/>
            <a:ext cx="2771196" cy="480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579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54418" y="743410"/>
            <a:ext cx="83724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Targi Tour Salon</a:t>
            </a:r>
            <a:endParaRPr lang="pl-PL" altLang="pl-PL" sz="2600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9" name="Grupa 8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5" name="Prostokąt z zaokrąglonym rogiem 14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6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a 9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Prostokąt z zaokrąglonym rogiem 11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7170" name="Picture 2" descr="C:\Users\Techsoup\Desktop\2025-10-05_tour_salon_fotobueno_-1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1" y="1238033"/>
            <a:ext cx="7250120" cy="48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59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69068" y="1317629"/>
            <a:ext cx="8802688" cy="416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just"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 Stowarzyszenie Poznańska Lokalna Organizacja Turystyczna (PLOT) zostało założone w 2003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roku z 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inicjatywy Miasta Poznania,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Powiatu Poznańskiego, samorządów 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aglomeracji poznańskiej oraz najważniejszych poznańskich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podmiotów związanych 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z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turystyką.</a:t>
            </a:r>
          </a:p>
          <a:p>
            <a:pPr algn="just">
              <a:lnSpc>
                <a:spcPct val="110000"/>
              </a:lnSpc>
              <a:buClr>
                <a:srgbClr val="2D2D8A"/>
              </a:buClr>
              <a:buSzPct val="80000"/>
            </a:pPr>
            <a:endParaRPr lang="pl-PL" altLang="pl-PL" sz="1000" dirty="0" smtClean="0">
              <a:solidFill>
                <a:srgbClr val="312783"/>
              </a:solidFill>
              <a:latin typeface="Myriad Pro" pitchFamily="34" charset="0"/>
            </a:endParaRPr>
          </a:p>
          <a:p>
            <a:pPr algn="just"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Głównym 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celem PLOT jest </a:t>
            </a:r>
            <a:r>
              <a:rPr lang="pl-PL" altLang="pl-PL" sz="2200" b="1" dirty="0">
                <a:solidFill>
                  <a:srgbClr val="312783"/>
                </a:solidFill>
                <a:latin typeface="Myriad Pro" pitchFamily="34" charset="0"/>
              </a:rPr>
              <a:t>promocja Poznania i aglomeracji poznańskiej jako miejsca atrakcyjnego turystycznie oraz wspieranie rozwoju rynku turystycznego w tym regionie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.</a:t>
            </a:r>
          </a:p>
          <a:p>
            <a:pPr algn="just">
              <a:lnSpc>
                <a:spcPct val="110000"/>
              </a:lnSpc>
              <a:buClr>
                <a:srgbClr val="1E57A0"/>
              </a:buClr>
              <a:buSzPct val="80000"/>
            </a:pPr>
            <a:endParaRPr lang="pl-PL" altLang="pl-PL" sz="1050" dirty="0" smtClean="0">
              <a:solidFill>
                <a:srgbClr val="312783"/>
              </a:solidFill>
              <a:latin typeface="Myriad Pro" pitchFamily="34" charset="0"/>
            </a:endParaRPr>
          </a:p>
          <a:p>
            <a:pPr algn="just">
              <a:lnSpc>
                <a:spcPct val="110000"/>
              </a:lnSpc>
              <a:buClr>
                <a:srgbClr val="1E57A0"/>
              </a:buClr>
              <a:buSzPct val="80000"/>
              <a:buBlip>
                <a:blip r:embed="rId3"/>
              </a:buBlip>
            </a:pP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  PLOT przyczynia się do </a:t>
            </a:r>
            <a:r>
              <a:rPr lang="pl-PL" altLang="pl-PL" sz="2200" b="1" dirty="0">
                <a:solidFill>
                  <a:srgbClr val="312783"/>
                </a:solidFill>
                <a:latin typeface="Myriad Pro" pitchFamily="34" charset="0"/>
              </a:rPr>
              <a:t>kreowania i promowania pozytywnego               i atrakcyjnego wizerunku 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aglomeracji poznańskiej.</a:t>
            </a:r>
          </a:p>
          <a:p>
            <a:pPr algn="just">
              <a:lnSpc>
                <a:spcPct val="110000"/>
              </a:lnSpc>
              <a:buClr>
                <a:srgbClr val="1E57A0"/>
              </a:buClr>
              <a:buSzPct val="80000"/>
              <a:buFont typeface="Times New Roman" pitchFamily="18" charset="0"/>
              <a:buBlip>
                <a:blip r:embed="rId3"/>
              </a:buBlip>
            </a:pPr>
            <a:endParaRPr lang="pl-PL" altLang="pl-PL" sz="2200" dirty="0">
              <a:solidFill>
                <a:srgbClr val="1E57A0"/>
              </a:solidFill>
              <a:latin typeface="Myriad Pro" pitchFamily="34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78477" y="839904"/>
            <a:ext cx="5428639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Informacje o stowarzyszeniu</a:t>
            </a:r>
          </a:p>
        </p:txBody>
      </p:sp>
      <p:pic>
        <p:nvPicPr>
          <p:cNvPr id="12290" name="Picture 2" descr="Znalezione obrazy dla zapytania logo metropolia poznań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42" y="5140792"/>
            <a:ext cx="1678343" cy="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40" y="5140792"/>
            <a:ext cx="1607143" cy="720000"/>
          </a:xfrm>
          <a:prstGeom prst="rect">
            <a:avLst/>
          </a:prstGeom>
        </p:spPr>
      </p:pic>
      <p:pic>
        <p:nvPicPr>
          <p:cNvPr id="12293" name="Picture 5" descr="Znalezione obrazy dla zapytania logo poznań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8" y="5140792"/>
            <a:ext cx="28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a 8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6" name="Prostokąt z zaokrąglonym rogiem 5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3074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upa 6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Prostokąt z zaokrąglonym rogiem 15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8219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54418" y="743410"/>
            <a:ext cx="83724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Targi Tour </a:t>
            </a: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Salon</a:t>
            </a:r>
            <a:endParaRPr lang="pl-PL" altLang="pl-PL" sz="2600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9" name="Grupa 8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5" name="Prostokąt z zaokrąglonym rogiem 14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6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a 9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Prostokąt z zaokrąglonym rogiem 11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8194" name="Picture 2" descr="C:\Users\Techsoup\Desktop\20251003_152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1" y="1238034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205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54418" y="743410"/>
            <a:ext cx="83724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Targi Tour </a:t>
            </a: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Salon</a:t>
            </a:r>
            <a:endParaRPr lang="pl-PL" altLang="pl-PL" sz="2600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9" name="Grupa 8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5" name="Prostokąt z zaokrąglonym rogiem 14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6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a 9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Prostokąt z zaokrąglonym rogiem 11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9218" name="Picture 2" descr="C:\Users\Techsoup\Desktop\20251003_153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11" y="1238034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077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54418" y="743410"/>
            <a:ext cx="83724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Targi Tour </a:t>
            </a: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Salon</a:t>
            </a:r>
            <a:endParaRPr lang="pl-PL" altLang="pl-PL" sz="2600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9" name="Grupa 8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5" name="Prostokąt z zaokrąglonym rogiem 14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6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a 9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Prostokąt z zaokrąglonym rogiem 11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0242" name="Picture 2" descr="C:\Users\Techsoup\Desktop\20251005_111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11" y="1238034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101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54418" y="743410"/>
            <a:ext cx="83724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Targi Tour </a:t>
            </a: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Salon</a:t>
            </a:r>
            <a:endParaRPr lang="pl-PL" altLang="pl-PL" sz="2600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9" name="Grupa 8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5" name="Prostokąt z zaokrąglonym rogiem 14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6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a 9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Prostokąt z zaokrąglonym rogiem 11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1266" name="Picture 2" descr="C:\Users\Techsoup\Desktop\20250228_1249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11" y="1391450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57" y="1391450"/>
            <a:ext cx="2119879" cy="211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904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54418" y="743410"/>
            <a:ext cx="83724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Targi</a:t>
            </a:r>
            <a:endParaRPr lang="pl-PL" altLang="pl-PL" sz="2600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20482" name="Picture 2" descr="Brak dostępnego opisu zdjęci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86" y="1248020"/>
            <a:ext cx="6479999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9" name="Grupa 8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5" name="Prostokąt z zaokrąglonym rogiem 14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6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a 9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Prostokąt z zaokrąglonym rogiem 11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3149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3" y="781810"/>
            <a:ext cx="868912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Promocja wśród klientów z Dubaju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38914" name="Picture 2" descr="Brak dostępnego opisu zdjęcia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r="23179"/>
          <a:stretch/>
        </p:blipFill>
        <p:spPr bwMode="auto">
          <a:xfrm>
            <a:off x="279115" y="1441978"/>
            <a:ext cx="5087570" cy="427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14" y="1441978"/>
            <a:ext cx="3525243" cy="427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077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Poznań </a:t>
            </a:r>
            <a:r>
              <a:rPr lang="pl-PL" altLang="pl-PL" sz="2600" b="1" dirty="0" err="1">
                <a:solidFill>
                  <a:srgbClr val="7F7F7F"/>
                </a:solidFill>
                <a:latin typeface="Myriad Pro" pitchFamily="34" charset="0"/>
              </a:rPr>
              <a:t>Convention</a:t>
            </a: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 </a:t>
            </a:r>
            <a:r>
              <a:rPr lang="pl-PL" altLang="pl-PL" sz="2600" b="1" dirty="0" err="1">
                <a:solidFill>
                  <a:srgbClr val="7F7F7F"/>
                </a:solidFill>
                <a:latin typeface="Myriad Pro" pitchFamily="34" charset="0"/>
              </a:rPr>
              <a:t>Bureau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8" y="1238034"/>
            <a:ext cx="2668587" cy="476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16" y="1238034"/>
            <a:ext cx="2682378" cy="476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416" y="1238034"/>
            <a:ext cx="2665548" cy="476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Poznań </a:t>
            </a:r>
            <a:r>
              <a:rPr lang="pl-PL" altLang="pl-PL" sz="2600" b="1" dirty="0" err="1">
                <a:solidFill>
                  <a:srgbClr val="7F7F7F"/>
                </a:solidFill>
                <a:latin typeface="Myriad Pro" pitchFamily="34" charset="0"/>
              </a:rPr>
              <a:t>Convention</a:t>
            </a: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 </a:t>
            </a:r>
            <a:r>
              <a:rPr lang="pl-PL" altLang="pl-PL" sz="2600" b="1" dirty="0" err="1">
                <a:solidFill>
                  <a:srgbClr val="7F7F7F"/>
                </a:solidFill>
                <a:latin typeface="Myriad Pro" pitchFamily="34" charset="0"/>
              </a:rPr>
              <a:t>Bureau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65" y="1306614"/>
            <a:ext cx="6714070" cy="479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a 8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0" name="Grupa 9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6" name="Prostokąt z zaokrąglonym rogiem 15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7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upa 10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Prostokąt z zaokrąglonym rogiem 12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861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Poznań </a:t>
            </a:r>
            <a:r>
              <a:rPr lang="pl-PL" altLang="pl-PL" sz="2600" b="1" dirty="0" err="1">
                <a:solidFill>
                  <a:srgbClr val="7F7F7F"/>
                </a:solidFill>
                <a:latin typeface="Myriad Pro" pitchFamily="34" charset="0"/>
              </a:rPr>
              <a:t>Convention</a:t>
            </a: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 </a:t>
            </a:r>
            <a:r>
              <a:rPr lang="pl-PL" altLang="pl-PL" sz="2600" b="1" dirty="0" err="1">
                <a:solidFill>
                  <a:srgbClr val="7F7F7F"/>
                </a:solidFill>
                <a:latin typeface="Myriad Pro" pitchFamily="34" charset="0"/>
              </a:rPr>
              <a:t>Bureau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A1C31938-E4D4-4D33-B3D0-F5A43742F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43"/>
          <a:stretch/>
        </p:blipFill>
        <p:spPr>
          <a:xfrm>
            <a:off x="-165102" y="1212751"/>
            <a:ext cx="9702802" cy="4833299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1" name="Grupa 10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7" name="Prostokąt z zaokrąglonym rogiem 16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8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upa 11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Prostokąt z zaokrąglonym rogiem 13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08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987108" y="743410"/>
            <a:ext cx="793972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Niedzielne Przewodniki Powiatu </a:t>
            </a: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Poznańskiego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3075" name="Picture 3" descr="D:\Publikacje\!Powiat poznański\Niedzielne Przewodniki 2020-2021\Niedzielne Przewodniki Powiatu Poznańskie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08" y="1299693"/>
            <a:ext cx="7132764" cy="475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a 6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6" name="Prostokąt z zaokrąglonym rogiem 15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7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Prostokąt z zaokrąglonym rogiem 11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3146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69067" y="1520825"/>
            <a:ext cx="8823995" cy="295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just">
              <a:lnSpc>
                <a:spcPct val="110000"/>
              </a:lnSpc>
              <a:buClr>
                <a:srgbClr val="1E57A0"/>
              </a:buClr>
              <a:buSzPct val="80000"/>
              <a:buBlip>
                <a:blip r:embed="rId3"/>
              </a:buBlip>
            </a:pP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 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PLOT jest oficjalnym </a:t>
            </a:r>
            <a:r>
              <a:rPr lang="pl-PL" altLang="pl-PL" sz="2200" b="1" dirty="0">
                <a:solidFill>
                  <a:srgbClr val="312783"/>
                </a:solidFill>
                <a:latin typeface="Myriad Pro" pitchFamily="34" charset="0"/>
              </a:rPr>
              <a:t>partnerem Miasta Poznania i powiatu poznańskiego w zarządzaniu i promocji turystyki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.</a:t>
            </a:r>
          </a:p>
          <a:p>
            <a:pPr algn="just">
              <a:lnSpc>
                <a:spcPct val="110000"/>
              </a:lnSpc>
              <a:buClr>
                <a:srgbClr val="1E57A0"/>
              </a:buClr>
              <a:buSzPct val="80000"/>
            </a:pPr>
            <a:endParaRPr lang="pl-PL" altLang="pl-PL" sz="2200" dirty="0" smtClean="0">
              <a:solidFill>
                <a:srgbClr val="312783"/>
              </a:solidFill>
              <a:latin typeface="Myriad Pro" pitchFamily="34" charset="0"/>
            </a:endParaRPr>
          </a:p>
          <a:p>
            <a:pPr algn="just">
              <a:lnSpc>
                <a:spcPct val="110000"/>
              </a:lnSpc>
              <a:buClr>
                <a:srgbClr val="1E57A0"/>
              </a:buClr>
              <a:buSzPct val="80000"/>
              <a:buBlip>
                <a:blip r:embed="rId3"/>
              </a:buBlip>
            </a:pP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 Najwyższą władzą PLOT jest </a:t>
            </a:r>
            <a:r>
              <a:rPr lang="pl-PL" altLang="pl-PL" sz="2200" b="1" dirty="0" smtClean="0">
                <a:solidFill>
                  <a:srgbClr val="312783"/>
                </a:solidFill>
                <a:latin typeface="Myriad Pro" pitchFamily="34" charset="0"/>
              </a:rPr>
              <a:t>Walne Zebranie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. Zespołem PLOT na co dzień kieruje </a:t>
            </a:r>
            <a:r>
              <a:rPr lang="pl-PL" altLang="pl-PL" sz="2200" b="1" dirty="0" smtClean="0">
                <a:solidFill>
                  <a:srgbClr val="312783"/>
                </a:solidFill>
                <a:latin typeface="Myriad Pro" pitchFamily="34" charset="0"/>
              </a:rPr>
              <a:t>Prezes Zarządu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Jan Mazurczak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.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Wytyczanie 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i weryfikowanie strategicznych kierunków rozwoju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PLOT to zadanie </a:t>
            </a:r>
            <a:r>
              <a:rPr lang="pl-PL" altLang="pl-PL" sz="2200" b="1" dirty="0" smtClean="0">
                <a:solidFill>
                  <a:srgbClr val="312783"/>
                </a:solidFill>
                <a:latin typeface="Myriad Pro" pitchFamily="34" charset="0"/>
              </a:rPr>
              <a:t>Rady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, w której przedstawicielem Powiatu Poznańskiego jest Paweł Bocian.</a:t>
            </a:r>
            <a:endParaRPr lang="pl-PL" altLang="pl-PL" sz="2200" dirty="0">
              <a:solidFill>
                <a:srgbClr val="312783"/>
              </a:solidFill>
              <a:latin typeface="Myriad Pro" pitchFamily="34" charset="0"/>
            </a:endParaRPr>
          </a:p>
          <a:p>
            <a:pPr algn="just">
              <a:lnSpc>
                <a:spcPct val="110000"/>
              </a:lnSpc>
              <a:buClr>
                <a:srgbClr val="1E57A0"/>
              </a:buClr>
              <a:buSzPct val="80000"/>
            </a:pPr>
            <a:endParaRPr lang="pl-PL" altLang="pl-PL" sz="1500" dirty="0">
              <a:solidFill>
                <a:srgbClr val="1E57A0"/>
              </a:solidFill>
              <a:latin typeface="Myriad Pro" pitchFamily="34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78477" y="839904"/>
            <a:ext cx="5428639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Informacje o stowarzyszeniu</a:t>
            </a:r>
          </a:p>
        </p:txBody>
      </p:sp>
      <p:pic>
        <p:nvPicPr>
          <p:cNvPr id="12290" name="Picture 2" descr="Znalezione obrazy dla zapytania logo metropolia poznań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42" y="5140792"/>
            <a:ext cx="1678343" cy="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40" y="5140792"/>
            <a:ext cx="1607143" cy="720000"/>
          </a:xfrm>
          <a:prstGeom prst="rect">
            <a:avLst/>
          </a:prstGeom>
        </p:spPr>
      </p:pic>
      <p:pic>
        <p:nvPicPr>
          <p:cNvPr id="12293" name="Picture 5" descr="Znalezione obrazy dla zapytania logo poznań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8" y="5140792"/>
            <a:ext cx="28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a 12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4" name="Grupa 13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20" name="Prostokąt z zaokrąglonym rogiem 19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1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a 14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Prostokąt z zaokrąglonym rogiem 16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1410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Publikacje </a:t>
            </a: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promocyjne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04">
            <a:off x="88530" y="1245982"/>
            <a:ext cx="3420472" cy="342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94" y="902215"/>
            <a:ext cx="3331535" cy="2498651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561">
            <a:off x="6772703" y="3248298"/>
            <a:ext cx="1993605" cy="274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793">
            <a:off x="3440438" y="1111429"/>
            <a:ext cx="2564638" cy="36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006">
            <a:off x="1592522" y="3859309"/>
            <a:ext cx="1591026" cy="218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 rot="543253">
            <a:off x="3713568" y="4269639"/>
            <a:ext cx="2327269" cy="1658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upa 14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6" name="Grupa 15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22" name="Prostokąt z zaokrąglonym rogiem 21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3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upa 16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Prostokąt z zaokrąglonym rogiem 18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21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6517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Atrakcje turystyczne. Okolice Poznania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2050" name="Picture 2" descr="D:\Publikacje PLOT\Atrakcje turystyczne. Okolice Poznania 2024\Okładki\atrakcje_turystyczne_okolice_poznania_2024_de_oklad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04" y="1238032"/>
            <a:ext cx="2745975" cy="377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ublikacje PLOT\Atrakcje turystyczne. Okolice Poznania 2024\Okładki\atrakcje_turystyczne_okolice_poznania_2024_eng_oklad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1246538"/>
            <a:ext cx="2745975" cy="377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ublikacje PLOT\Atrakcje turystyczne. Okolice Poznania 2024\Okładki\atrakcje_turystyczne_okolice_poznania_2024_pl_oklad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8" y="1238033"/>
            <a:ext cx="2745975" cy="377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a 9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1" name="Grupa 10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7" name="Prostokąt z zaokrąglonym rogiem 16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8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upa 11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Prostokąt z zaokrąglonym rogiem 13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8253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Poznań i okolice dla dzieci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1" name="Grupa 10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7" name="Prostokąt z zaokrąglonym rogiem 16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8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upa 11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Prostokąt z zaokrąglonym rogiem 13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1506" name="Picture 2" descr="C:\Users\Techsoup\Desktop\Poznań i okolice dla dzieci 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9" y="1295184"/>
            <a:ext cx="701912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72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Mapa Z bliska/ Z daleka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1" name="Grupa 10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7" name="Prostokąt z zaokrąglonym rogiem 16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8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upa 11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Prostokąt z zaokrąglonym rogiem 13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31746" name="Picture 2" descr="C:\Users\Techsoup\Desktop\Mapa Z bliska Z daleka 2025 - murale z okolic Poznania2_c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38034"/>
            <a:ext cx="2777091" cy="562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Techsoup\Desktop\Mapa Z bliska Z daleka 2025 - murale z okolic Poznania_c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512" y="1398581"/>
            <a:ext cx="2697805" cy="546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160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80766" y="789547"/>
            <a:ext cx="847273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000" b="1" dirty="0" smtClean="0">
                <a:solidFill>
                  <a:srgbClr val="7F7F7F"/>
                </a:solidFill>
                <a:latin typeface="Myriad Pro" pitchFamily="34" charset="0"/>
              </a:rPr>
              <a:t>Konsultacja formy i treści publikacji turystycznych</a:t>
            </a:r>
            <a:endParaRPr lang="pl-PL" altLang="pl-PL" sz="20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sp>
        <p:nvSpPr>
          <p:cNvPr id="2" name="AutoShape 5" descr="Na zdjęciu dziecięca rączka trzyma NIEMAPĘ Lasów Okolic Poznania, w tle błękitne niebo i jarzębina z czerwonymi owocami."/>
          <p:cNvSpPr>
            <a:spLocks noChangeAspect="1" noChangeArrowheads="1"/>
          </p:cNvSpPr>
          <p:nvPr/>
        </p:nvSpPr>
        <p:spPr bwMode="auto">
          <a:xfrm>
            <a:off x="155575" y="-1804988"/>
            <a:ext cx="64008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9" descr="Frygaj z gzubami w las- przewodnik turystyczny dla dzieci - Regionalna  Dyrekcja Lasów Państwowych w Poznaniu - Lasy Państwow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0" name="Grupa 9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1" name="Grupa 10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7" name="Prostokąt z zaokrąglonym rogiem 16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8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upa 11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Prostokąt z zaokrąglonym rogiem 13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3" y="1227541"/>
            <a:ext cx="3324241" cy="484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28" y="1227541"/>
            <a:ext cx="2247399" cy="484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1" y="1227541"/>
            <a:ext cx="2411988" cy="484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937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162029" y="850282"/>
            <a:ext cx="7791470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W zgodzie z Naturą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7" name="Grupa 6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3" name="Prostokąt z zaokrąglonym rogiem 12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4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upa 7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Prostokąt z zaokrąglonym rogiem 9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00" y="1344906"/>
            <a:ext cx="6695022" cy="473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959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08827" y="850282"/>
            <a:ext cx="634467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Głos Puszczyka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4" y="1344906"/>
            <a:ext cx="7662911" cy="472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6772">
            <a:off x="228036" y="101931"/>
            <a:ext cx="2261940" cy="27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456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80766" y="1084389"/>
            <a:ext cx="6850199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Współpraca z mediami: Powiatowa 17.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0" y="1597795"/>
            <a:ext cx="8028000" cy="451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a 5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7" name="Grupa 6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3" name="Prostokąt z zaokrąglonym rogiem 12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4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upa 7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Prostokąt z zaokrąglonym rogiem 9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1485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90" y="1605016"/>
            <a:ext cx="8028000" cy="451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0766" y="1084389"/>
            <a:ext cx="6850199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Współpraca z mediami: Powiatowa 17.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9517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0766" y="1084389"/>
            <a:ext cx="6850199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Współpraca z mediami: Powiatowa 17.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5" y="1579013"/>
            <a:ext cx="7883267" cy="4432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a 5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0673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69068" y="1520825"/>
            <a:ext cx="8802688" cy="258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just">
              <a:lnSpc>
                <a:spcPct val="110000"/>
              </a:lnSpc>
              <a:buClr>
                <a:srgbClr val="1E57A0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2200" dirty="0" smtClean="0">
                <a:solidFill>
                  <a:srgbClr val="1E57A0"/>
                </a:solidFill>
                <a:latin typeface="Myriad Pro" pitchFamily="34" charset="0"/>
              </a:rPr>
              <a:t> </a:t>
            </a:r>
            <a:r>
              <a:rPr lang="pl-PL" altLang="pl-PL" sz="2200" b="1" dirty="0" smtClean="0">
                <a:solidFill>
                  <a:srgbClr val="312783"/>
                </a:solidFill>
                <a:latin typeface="Myriad Pro" pitchFamily="34" charset="0"/>
              </a:rPr>
              <a:t>Budżet stowarzyszenia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 w 2025 roku: ok.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3,99 mln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zł, w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tym 2,79 mln składek (m.in. 90 tys. zł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składki Powiatu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Poznańskiego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oraz 2,38 mln zł 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składki Miasta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Poznania),</a:t>
            </a:r>
            <a:endParaRPr lang="pl-PL" altLang="pl-PL" sz="2200" dirty="0" smtClean="0">
              <a:solidFill>
                <a:srgbClr val="312783"/>
              </a:solidFill>
              <a:latin typeface="Myriad Pro" pitchFamily="34" charset="0"/>
            </a:endParaRPr>
          </a:p>
          <a:p>
            <a:pPr algn="just">
              <a:lnSpc>
                <a:spcPct val="110000"/>
              </a:lnSpc>
              <a:buClr>
                <a:srgbClr val="1E57A0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 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W 2025 r. zrealizowano także przychód z działalności gospodarczej w wysokości 841 tys. zł netto, przychód z pozostałej działalności statutowej na poziomie 79,8 tys. </a:t>
            </a:r>
            <a:r>
              <a:rPr lang="pl-PL" altLang="pl-PL" sz="2200" dirty="0" smtClean="0">
                <a:solidFill>
                  <a:srgbClr val="312783"/>
                </a:solidFill>
                <a:latin typeface="Myriad Pro" pitchFamily="34" charset="0"/>
              </a:rPr>
              <a:t>zł.</a:t>
            </a:r>
            <a:endParaRPr lang="pl-PL" altLang="pl-PL" sz="2200" dirty="0">
              <a:solidFill>
                <a:srgbClr val="312783"/>
              </a:solidFill>
              <a:latin typeface="Myriad Pro" pitchFamily="34" charset="0"/>
            </a:endParaRPr>
          </a:p>
          <a:p>
            <a:pPr algn="just">
              <a:lnSpc>
                <a:spcPct val="110000"/>
              </a:lnSpc>
              <a:buClr>
                <a:srgbClr val="1E57A0"/>
              </a:buClr>
              <a:buSzPct val="80000"/>
            </a:pPr>
            <a:endParaRPr lang="pl-PL" altLang="pl-PL" sz="1500" dirty="0">
              <a:solidFill>
                <a:srgbClr val="1E57A0"/>
              </a:solidFill>
              <a:latin typeface="Myriad Pro" pitchFamily="34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78477" y="839904"/>
            <a:ext cx="5428639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Informacje o stowarzyszeniu</a:t>
            </a:r>
          </a:p>
        </p:txBody>
      </p:sp>
      <p:pic>
        <p:nvPicPr>
          <p:cNvPr id="12290" name="Picture 2" descr="Znalezione obrazy dla zapytania logo metropolia poznań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42" y="5140792"/>
            <a:ext cx="1678343" cy="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40" y="5140792"/>
            <a:ext cx="1607143" cy="720000"/>
          </a:xfrm>
          <a:prstGeom prst="rect">
            <a:avLst/>
          </a:prstGeom>
        </p:spPr>
      </p:pic>
      <p:pic>
        <p:nvPicPr>
          <p:cNvPr id="12293" name="Picture 5" descr="Znalezione obrazy dla zapytania logo poznań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8" y="5140792"/>
            <a:ext cx="28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a 14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6" name="Grupa 15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22" name="Prostokąt z zaokrąglonym rogiem 21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3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upa 16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Prostokąt z zaokrąglonym rogiem 18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21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270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0766" y="1084389"/>
            <a:ext cx="6850199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Współpraca z mediami: Powiatowa 17.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8" y="1579012"/>
            <a:ext cx="7832965" cy="440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30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0766" y="1084389"/>
            <a:ext cx="6850199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Współpraca z mediami: Powiatowa 17.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0482" name="Picture 2" descr="C:\Users\Techsoup\Desktop\20260310_1403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42" y="1579013"/>
            <a:ext cx="5989916" cy="44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431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0766" y="1084389"/>
            <a:ext cx="6850199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Telewizja STK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18434" name="Picture 2" descr="C:\Users\Techsoup\Desktop\282266779_7925817747443246_672217276897362139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02" y="1579011"/>
            <a:ext cx="6742220" cy="44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3266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46658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TVP Poznań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12290" name="Picture 2" descr="C:\Users\Techsoup\Desktop\2021.04.14 Prezentacja dla Komisji Rady Powiatu Poznańskiego (PB)\TVP Pozna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5" y="1337224"/>
            <a:ext cx="7868629" cy="468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0452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Telewizja WTK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6386" name="Picture 2" descr="Brak dostępnego opisu zdjęci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7" y="1276434"/>
            <a:ext cx="7986706" cy="46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524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50278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RMF </a:t>
            </a:r>
            <a:r>
              <a:rPr lang="pl-PL" altLang="pl-PL" sz="2600" b="1" dirty="0" err="1" smtClean="0">
                <a:solidFill>
                  <a:srgbClr val="7F7F7F"/>
                </a:solidFill>
                <a:latin typeface="Myriad Pro" pitchFamily="32" charset="0"/>
              </a:rPr>
              <a:t>Maxxx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7170" name="Picture 2" descr="C:\Users\Techsoup\Desktop\2021.04.14 Prezentacja dla Komisji Rady Powiatu Poznańskiego (PB)\RMFMaxxx-Tu najlepie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38" y="1195128"/>
            <a:ext cx="4859489" cy="485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0431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50278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Hej Poznań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4338" name="Picture 2" descr="https://codziennypoznan.pl/wp-content/uploads/2025/11/20251124_1007290-1024x7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89" y="1237811"/>
            <a:ext cx="6444852" cy="483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12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Grupa </a:t>
            </a:r>
            <a:r>
              <a:rPr lang="pl-PL" altLang="pl-PL" sz="2600" b="1" dirty="0" err="1" smtClean="0">
                <a:solidFill>
                  <a:srgbClr val="7F7F7F"/>
                </a:solidFill>
                <a:latin typeface="Myriad Pro" pitchFamily="32" charset="0"/>
              </a:rPr>
              <a:t>EuroZet</a:t>
            </a: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 (Melo Radio, Radio Złote Przeboje, Radio Pogoda, Rock Radio)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8436" name="Picture 4" descr="Brak dostępnego opisu zdjęcia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31" y="1277150"/>
            <a:ext cx="312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24" y="4283294"/>
            <a:ext cx="3360000" cy="223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 descr="Brak dostępnego opisu zdjęcia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31" y="3731450"/>
            <a:ext cx="312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24" y="1676543"/>
            <a:ext cx="33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304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Wielkopolska, tej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37" y="1276433"/>
            <a:ext cx="5799988" cy="558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300">
            <a:off x="1446319" y="5394494"/>
            <a:ext cx="6129999" cy="28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114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Poznańska Karta </a:t>
            </a: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Turystyczna</a:t>
            </a:r>
            <a:endParaRPr lang="pl-PL" altLang="pl-PL" sz="2600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9586"/>
            <a:ext cx="9144000" cy="431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9" name="Grupa 8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5" name="Prostokąt z zaokrąglonym rogiem 14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6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a 9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Prostokąt z zaokrąglonym rogiem 11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6531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!PLOT- organizacyjne\Techniczno-graficzne\Logo Visit Poznań 2023\05) Pakiet od Wojtka Mani\PLOT_logo_podpis_polski_krzyw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884" y="2450353"/>
            <a:ext cx="6943400" cy="24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Rectangle 1"/>
          <p:cNvSpPr>
            <a:spLocks noChangeArrowheads="1"/>
          </p:cNvSpPr>
          <p:nvPr/>
        </p:nvSpPr>
        <p:spPr bwMode="auto">
          <a:xfrm>
            <a:off x="5131557" y="2652604"/>
            <a:ext cx="3896499" cy="236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pl-PL" altLang="pl-PL" sz="2200" dirty="0" smtClean="0">
                <a:solidFill>
                  <a:srgbClr val="1E57A0"/>
                </a:solidFill>
                <a:latin typeface="Myriad Pro" pitchFamily="34" charset="0"/>
              </a:rPr>
              <a:t> </a:t>
            </a: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promocja oferty turystycznej,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 badania i rozwój,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 integracja i edukacja,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 turystyka biznesowa,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pl-PL" altLang="pl-PL" sz="2200" dirty="0">
                <a:solidFill>
                  <a:srgbClr val="312783"/>
                </a:solidFill>
                <a:latin typeface="Myriad Pro" pitchFamily="34" charset="0"/>
              </a:rPr>
              <a:t> informacja turystyczna.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endParaRPr lang="pl-PL" altLang="pl-PL" sz="1200" dirty="0">
              <a:solidFill>
                <a:srgbClr val="1E57A0"/>
              </a:solidFill>
              <a:latin typeface="Myriad Pro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endParaRPr lang="pl-PL" altLang="pl-PL" sz="12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78477" y="839904"/>
            <a:ext cx="5428639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Informacje o stowarzyszeniu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4" name="Grupa 13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20" name="Prostokąt z zaokrąglonym rogiem 19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1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a 14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Prostokąt z zaokrąglonym rogiem 16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749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echsoup\Desktop\Centrum Informacji Turystycznej w Poznaniu (fot. Łukasz Filipowski visitpoznan.pl)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55" y="1238034"/>
            <a:ext cx="701654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Punkty informacji turystycznej</a:t>
            </a:r>
          </a:p>
        </p:txBody>
      </p:sp>
      <p:pic>
        <p:nvPicPr>
          <p:cNvPr id="8" name="Picture 4" descr="Znalezione obrazy dla zapytania informacja turystyczna">
            <a:extLst>
              <a:ext uri="{FF2B5EF4-FFF2-40B4-BE49-F238E27FC236}">
                <a16:creationId xmlns:a16="http://schemas.microsoft.com/office/drawing/2014/main" xmlns="" id="{D76AB1BD-22CF-4B0A-B79B-BA231C10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89" y="1238034"/>
            <a:ext cx="1285875" cy="126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a 8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0" name="Grupa 9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7" name="Prostokąt z zaokrąglonym rogiem 16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8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upa 11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Prostokąt z zaokrąglonym rogiem 13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13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Dystrybucja plakatów z Mosiny w punkcie IT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16386" name="Picture 2" descr="Brak dostępnego opisu zdjęci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817" y="1276434"/>
            <a:ext cx="3576396" cy="476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5620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80766" y="789547"/>
            <a:ext cx="847273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000" b="1" dirty="0" smtClean="0">
                <a:solidFill>
                  <a:srgbClr val="7F7F7F"/>
                </a:solidFill>
                <a:latin typeface="Myriad Pro" pitchFamily="34" charset="0"/>
              </a:rPr>
              <a:t>Promocja gmin członkowskich w punktach informacji turystycznej PLOT</a:t>
            </a:r>
            <a:endParaRPr lang="pl-PL" altLang="pl-PL" sz="20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67" y="1226289"/>
            <a:ext cx="2738437" cy="485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Na zdjęciu dziecięca rączka trzyma NIEMAPĘ Lasów Okolic Poznania, w tle błękitne niebo i jarzębina z czerwonymi owocami."/>
          <p:cNvSpPr>
            <a:spLocks noChangeAspect="1" noChangeArrowheads="1"/>
          </p:cNvSpPr>
          <p:nvPr/>
        </p:nvSpPr>
        <p:spPr bwMode="auto">
          <a:xfrm>
            <a:off x="155575" y="-1804988"/>
            <a:ext cx="64008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5367" name="Picture 7" descr="https://www.lasy.gov.pl/++theme++lasy/cache/img/static_163110049608/ffe242dc-ee16-4d49-845d-a6472ceb95ef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25" b="98228" l="3274" r="89881">
                        <a14:foregroundMark x1="7143" y1="72911" x2="7143" y2="72911"/>
                        <a14:foregroundMark x1="3274" y1="75949" x2="3274" y2="75949"/>
                        <a14:foregroundMark x1="5952" y1="83544" x2="5952" y2="83544"/>
                        <a14:foregroundMark x1="9821" y1="84557" x2="9821" y2="84557"/>
                        <a14:foregroundMark x1="9821" y1="92658" x2="9821" y2="92658"/>
                        <a14:foregroundMark x1="58036" y1="98228" x2="58036" y2="98228"/>
                        <a14:foregroundMark x1="33333" y1="91139" x2="33333" y2="91139"/>
                        <a14:foregroundMark x1="33036" y1="80506" x2="33036" y2="80506"/>
                        <a14:foregroundMark x1="32440" y1="73418" x2="32440" y2="73418"/>
                        <a14:foregroundMark x1="34226" y1="4557" x2="34226" y2="4557"/>
                        <a14:foregroundMark x1="49405" y1="2025" x2="49405" y2="2025"/>
                        <a14:foregroundMark x1="36905" y1="93165" x2="36905" y2="93165"/>
                        <a14:backgroundMark x1="69643" y1="42532" x2="69643" y2="42532"/>
                        <a14:backgroundMark x1="29464" y1="51139" x2="29464" y2="51139"/>
                        <a14:backgroundMark x1="29464" y1="86582" x2="29464" y2="86582"/>
                        <a14:backgroundMark x1="22917" y1="78987" x2="22917" y2="7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683"/>
          <a:stretch/>
        </p:blipFill>
        <p:spPr bwMode="auto">
          <a:xfrm>
            <a:off x="-1179286" y="1561960"/>
            <a:ext cx="4436836" cy="376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 descr="Frygaj z gzubami w las- przewodnik turystyczny dla dzieci - Regionalna  Dyrekcja Lasów Państwowych w Poznaniu - Lasy Państwow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2" name="Picture 2" descr="https://www.suchylas.pl/wp-content/uploads/2022/06/oklad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31" y="1431008"/>
            <a:ext cx="2898138" cy="409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a 9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1" name="Grupa 10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7" name="Prostokąt z zaokrąglonym rogiem 16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8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upa 11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Prostokąt z zaokrąglonym rogiem 13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2159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Partnerstwo z gminnymi kartami mieszkańca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12290" name="Picture 2" descr="https://www.mosina.pl/filemanager/photos/uploads/MKM_naklejka_dla_partner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0" y="1361759"/>
            <a:ext cx="3399377" cy="24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9" name="Grupa 8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6" name="Prostokąt z zaokrąglonym rogiem 15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7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a 9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Prostokąt z zaokrąglonym rogiem 12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8" name="Picture 2" descr="D:\Projekty-gminy\Suchy Las\2024.10 Sucholeska Karta Mieszkańca\Materiały\Logo w różnych wariantach\Naklejka - Partner (tlo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18" y="1361759"/>
            <a:ext cx="2913118" cy="218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9" y="3975657"/>
            <a:ext cx="3399377" cy="20390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55" y="4217158"/>
            <a:ext cx="4136273" cy="129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214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80766" y="1005559"/>
            <a:ext cx="8472733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200" b="1" dirty="0" smtClean="0">
                <a:solidFill>
                  <a:srgbClr val="7F7F7F"/>
                </a:solidFill>
                <a:latin typeface="Myriad Pro" pitchFamily="34" charset="0"/>
              </a:rPr>
              <a:t>Woda </a:t>
            </a:r>
            <a:r>
              <a:rPr lang="pl-PL" altLang="pl-PL" sz="2200" b="1" dirty="0" err="1" smtClean="0">
                <a:solidFill>
                  <a:srgbClr val="7F7F7F"/>
                </a:solidFill>
                <a:latin typeface="Myriad Pro" pitchFamily="34" charset="0"/>
              </a:rPr>
              <a:t>Wirenka</a:t>
            </a:r>
            <a:r>
              <a:rPr lang="pl-PL" altLang="pl-PL" sz="2200" b="1" dirty="0" smtClean="0">
                <a:solidFill>
                  <a:srgbClr val="7F7F7F"/>
                </a:solidFill>
                <a:latin typeface="Myriad Pro" pitchFamily="34" charset="0"/>
              </a:rPr>
              <a:t> w punktach informacji turystycznej</a:t>
            </a:r>
            <a:endParaRPr lang="pl-PL" altLang="pl-PL" sz="22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sp>
        <p:nvSpPr>
          <p:cNvPr id="2" name="AutoShape 2" descr="data:image/png;base64,iVBORw0KGgoAAAANSUhEUgAAAP8AAADFCAMAAACsN9QzAAAAwFBMVEX///8UndmUyUoAmtiSyEb+//3+/v+RyESWykz6/ff8/vr7+/yYy1CbzVUAmNcMm9j3+/LW6ruw13qgz17d8frz+v2m0mqq1HDl8tPt+Pxzw+f1+u7f78m02YLI5KcSn9qRz+y+3pLq9d7Z7MDP5q7r9eFNs+HG4p/h8/rD5fUvqN234POi0GKs2/HO6vdovuaZ1O5Tt+PB4Jc+rd+424uv1n6Vz+ZrvuN8xOLu+PTL6fHg8vLH46KKxTR1v+a94vSAFDwfAAAMnElEQVR4nO2dCZeiOBCAEUGEBgHxQEHBW1HwwB7t6d7t//+vNgfQ2pc2ItHefG/evDmcSSqpVKoqlcg8PPBMiSFAqfRwQKlEoBMlhmdA0/k3HDXPx9LzpPpQYsiJj9pHoI6Q6gGphikUCoVCoVAoFAqFQqFQKBQK5RcgSaKoaZamiZJEui95w2tWf6APX3rbznY70Qd9SyTdpfyQrJHea3Isy0WwbLk5MUf/jyHQzG5VASK/R25MbIt0566NBGZ+8VF2DKf0bI10D6+K1a3K3Cdzn4yAsTFJ9/F6WMOqLBzLG/94+4NF95cuAij9oaQcqyiGYSwMQ5EPhoCTtyPSXb0C0mijHApfVhbVSVcf2OZgMNxWjbdlwcmd37cGRN1403yg5Nvu4OjvR/qmWY5HQGj8tgEYdY1EwwWw19sWzx99gOcls7sQog9x1V81AJJZTeaWNbb26IvqArPbiDWk+ptswKCZaLZQ/c7HkcxmtErKj7/HERgkuq9UByfEsrZyNFKPv0QDJLuRiD/pnwz0Rr3ow+Uef+qz94CkG/HKbwzPCXOt+PPK4DcMwCAJdbbn2XQxll9o9q/ctxzoxxZd2Zy7nhN9YTd3bwP7nWg/U7pnB/fDRGPK9p2X4fEvsUs7OX8qrWqyW27vOxTi46mUhz8QhLdlNtGa63UuB8xo5yv3frSQR9UkVGjcswXQNlgOrvNDNR4kFpDt3nFm2MSJLmHx02Bm9JhEC4379QKtDpKCM/Qf+zFvToM8vFcnSBqUU+/ioyRg4rb3agGsLZahkcaLG8a5Im5hZ96zfLAXXPotzExiJvYl647lxARNYcpEhtZJfKDOnS6AJt76021g/MECuM9UmImnX0nZ+36SM5EHpz99e/DdMnZ9Umqv9rYD3GUUGC1gbpjyTFfcxvbvPlOhkQEvp+174j2wrHGPBiCK/KppA1jeTuRnP3gA9da0BpnWHy7s5tXAy798VsbvU6zktEw49J+l6cxftZfrMWTddv3XoH6DHjLfQ6FfOb3zJsWJM/aftw3gYfZnF6qVYlFFFIuVojfe+8HNFY5Yj8Ilux+An8RZkNiBLrVWa69QVAtHgFFwwt2qdVuZshHKYXGpfP8Ic4F3EDnOHM6Xznvh34Zg7d/UCGDzL1yydfG2wXICp/SwCX3yPfVT6aMhKIznNzQAOIAXepfkL3lz8vjYs/HsP+2dr6VHI1Bw3NrNWEIdW+7LXDde0sRI9+urE+LDEXCWf29FBSL5M0vfzk6LDxdB+HojAxDLn5FC1pfOafHhCIz/3sYSyFj+oHiW+GAA1rVsWryQbOWv+5Vz5S/s65k0eSEZy786d/4Lqvc3kyYvROeynv9vNv8jnHYmTV6ILmS8/lXPO28AHM8PyC+BAXLehUlGgUnLUb3lmQMAPEG3lU2z6bFR9HqZ/3dA3XXUcds7bwUAR2jsEx4BHLwInaxSV7W1Wti543O8IDgARY+wCuD4J7vUXd33gEzB0jnTDKrOv0QHIIr/s8vdgxVQdNqBv3YKp+KgaAB206zaToG4vTT/8Z6W66lOexasxt/pgOokS8RpE9SAKP/FZnh6XZqHxYq3qtfm7fBLO+C0/X0xVgSX4D4Y5T+z2gAh0mxdqTjtuVgP/LZXqVSKagGlAQ9mf/8MnMUQj4Dq+eSiwQGu4mtmWsDVmoPl74xXtVarFvjuch16noPA0ocrNOPBOhqSkFw0GJ1/KBmf3UxXIZA2bK9mU3gEAAZh324v1x5QBMdbziKF98NIIcjZwPj8K/vqhZk79pxixVkv2y6gvRx7hWLBC93g4DPYV1Qdl5QC8Bss//lln+f/189zdw9U3ylUisUisPjeeLmfPx9JuooGwHvOvPkzO4kjgGuV70it2dxfwflf+f48+JD7Bu4C3g/2pOrncBk7tyB0eFsbI/mLIbF0AC5gkG1CK3AWRUvEFABfZCm/EDqbq7fxpjgmlRDUDRwCkaremIXYBK4ItT/C9W/EypfqbZQ0rZAKA6LyV5lY/Z6PogQ1DE5/9BqIQ+wBVMk0j3MmcAv00/zjDCIHE4WAXIPUHY6HPbKATqowMIPCGisKAfTL/6t0+NgJDNMEAQ+Xa4A4wQtgQ2oHDvAOUPj5DljKYv6ZQWQASF3jKy2xD5gmCs5C/j52gQ1iBaxtnAfxUwiTxfv/WhQDEtsBcRCkpjkSzeT7D/Ap4EVVUBcxxx7AOoUHlElhJY6BWa7TJxME1dAGoI5TbAAZ2H/gAURXecvKRifxuFVq+UvZyg+8YKU6zF8Jni+RPwP0txpmlhMWud/nF7H8XooQOAvzZ/XYIxZ5e4J1LH8qBzADBuVj+TnFzFcDni5wgC/HagqycTQEXM732Z9Jzr82ETp9a6gcDoAxzLULF+x/lzNqVvvWy7ECsNtcu4CPQVL5P5czNHS+e/jgG1wA2Z4HngL7f4U9Efl7C+vtGnOMkutt3sj/J3MO3mkw9sdnPvM0AKUL4r/LAfIPP4if64smU5wAVMkkQDcN7b384Ld5XmePTgA8Mtv/oGG+yQ9/UV6AcEB4yc8Fwvk/Z0nmAKDfHCbyy9ALMAa68fO3UC4Amz+HUEW4tunpsdXvDposZ/SZocyWczsPqo3R7u/M82rwGN6udoH9hyqwGAFTyLE6019wws9fQ0kJ4fMfxup0GpzcUNARAJCc7YnaRhDyWgAtfP5XJFYGyA+bTa5pQp3fSlpPYBsWY+eXDQxCXAKU6vgrE8ymwYE573GsojG2zMomfNhGzscFiipgyJ3/4/z3YsTrZVYwwXbAlTcS3+XK+cRAUQFMwc2ltU8p6WDOdSg5NxG1Ccs2RVgXaORhAOpuVAI5y6GxrwCSA6MnvXBc1YJXAuQ+I/aEsp7DgWBUAVjYkbwLI204GPGCMMgwGbEjsEMJnglsr58Kf1pG9X8kpx+9/GvojFbl5AkDnB9YDag1heu/6Vb6g/d+0pfBrEdB3jDMi8xVJWD70bvmm7JydRdo7kUV4K9XbugE8AFMsOubTfgGIL/hlCGsjBa2VzYAwTgqACcT+R/QB+beZqweB6tAbKMMlEHbCqlfhTmPqPCHVOLziE2Z7TK8KQs9BlrApgbiAta4ahJgunNU4vcfYkwFpnwkQ3gEP9twH2CsBTe5YovTthMXv5O/B8qIVQ4avRcZzrloCND5HXCPV1sApWDnxHdhbkB8aAGhw28aXJeHzyHD/J+1uNqTVqXX+I7krbwE0G8IG4kB4R+Me/sGVAapy10pBmr5oRrbvtsQHx6DgYhX0llYCAzif3gGbCpXSQLU58kzGeqYrON3gAnjXuj8QMltoSfCp1GvsACkYO/F4hdv6DEgqyMAt1/q/gNvAoyaBkx/DLisa+KkZzesxDcB1TWpnNdn6OjY2zTgZWi+K8CZ7zeyvRZRn7nr5E6oWljeyNrH9JuLfqLz5gLeCBMnzaxiIP6hFbghvAIXSa+GK+LPHxzTRc/g6Qp8ClbsoRMwu5HJvaCH1vQvvA78didcdTz/Fvb9Q2wDlkBbHfQWqo3KgflN2odBY+qtVu2vu/YqleKB9GDyn7LocqZYVQNK/oJuAlhVZPoGm893QJ6vI76MEMGU14LZ3IcXP513r0Kp3m52a5MP6aJDn34ThT1d9CiM+O7rUEolqfY6X63gfV7I3p3VS6XSwxP/NJ0GAZB4PvfBX7vtHbz2XCge3/xGeMv5ja38iH4TarvU68FZNXH0rx8Vw4nwSiu8zA2vtEIqlfBfyO7f3Ro+9hl66Kp3BV15/fgAglqshO0Z+XD3c8QN8vdsdBdOmyDNtxIX+KH22l4D1+X9hEYjEb31+cl8J4seTr1fu825h/AmOvSxOiMefh8WMv2iqaEdoDXbh94XD1ueBsrueKE7a93Gu29fICGjJ+nI6GvoUVzegvLzf/fOuW+6fBAd3vn3xksg/C0avSOGGzg/EroNzx98CVrw5rT+QGwVrArHCcPl/hbeujqHEXoJisff/SdpsbKW1ifeNVTfAeT2vHC9XO7d1evsmS/dTJjzPeIA7X0WCvv4ZP5n37zp5RTgwx4ekNcbr9dLsCe67h/fn78GwfT2Ff49I+T1iO+cHv+9/MAUgK0MsZsFMbVpbdpqtep1/qat3Hdo+NT/Xf+P5Uf2DCj3frWa/53e3RR/j/iZvx946qHwYdv34UwD//duJ/pn7HDsAtQ+XLq1OzFmGRKsoX9XdIAH88v0/TxKwZ+1Fy794I6/5uwypBrYz0h3gkKhUCgUCoVCoVAoFAqFQqFQKBQKhUKhUCgUCoVCoVAov4X/XynmMZl8/0FqSgiG3DT8BzN+FeEwjPYa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data:image/png;base64,iVBORw0KGgoAAAANSUhEUgAAAP8AAADFCAMAAACsN9QzAAAAwFBMVEX///8UndmUyUoAmtiSyEb+//3+/v+RyESWykz6/ff8/vr7+/yYy1CbzVUAmNcMm9j3+/LW6ruw13qgz17d8frz+v2m0mqq1HDl8tPt+Pxzw+f1+u7f78m02YLI5KcSn9qRz+y+3pLq9d7Z7MDP5q7r9eFNs+HG4p/h8/rD5fUvqN234POi0GKs2/HO6vdovuaZ1O5Tt+PB4Jc+rd+424uv1n6Vz+ZrvuN8xOLu+PTL6fHg8vLH46KKxTR1v+a94vSAFDwfAAAMnElEQVR4nO2dCZeiOBCAEUGEBgHxQEHBW1HwwB7t6d7t//+vNgfQ2pc2ItHefG/evDmcSSqpVKoqlcg8PPBMiSFAqfRwQKlEoBMlhmdA0/k3HDXPx9LzpPpQYsiJj9pHoI6Q6gGphikUCoVCoVAoFAqFQqFQKBQK5RcgSaKoaZamiZJEui95w2tWf6APX3rbznY70Qd9SyTdpfyQrJHea3Isy0WwbLk5MUf/jyHQzG5VASK/R25MbIt0566NBGZ+8VF2DKf0bI10D6+K1a3K3Cdzn4yAsTFJ9/F6WMOqLBzLG/94+4NF95cuAij9oaQcqyiGYSwMQ5EPhoCTtyPSXb0C0mijHApfVhbVSVcf2OZgMNxWjbdlwcmd37cGRN1403yg5Nvu4OjvR/qmWY5HQGj8tgEYdY1EwwWw19sWzx99gOcls7sQog9x1V81AJJZTeaWNbb26IvqArPbiDWk+ptswKCZaLZQ/c7HkcxmtErKj7/HERgkuq9UByfEsrZyNFKPv0QDJLuRiD/pnwz0Rr3ow+Uef+qz94CkG/HKbwzPCXOt+PPK4DcMwCAJdbbn2XQxll9o9q/ctxzoxxZd2Zy7nhN9YTd3bwP7nWg/U7pnB/fDRGPK9p2X4fEvsUs7OX8qrWqyW27vOxTi46mUhz8QhLdlNtGa63UuB8xo5yv3frSQR9UkVGjcswXQNlgOrvNDNR4kFpDt3nFm2MSJLmHx02Bm9JhEC4379QKtDpKCM/Qf+zFvToM8vFcnSBqUU+/ioyRg4rb3agGsLZahkcaLG8a5Im5hZ96zfLAXXPotzExiJvYl647lxARNYcpEhtZJfKDOnS6AJt76021g/MECuM9UmImnX0nZ+36SM5EHpz99e/DdMnZ9Umqv9rYD3GUUGC1gbpjyTFfcxvbvPlOhkQEvp+174j2wrHGPBiCK/KppA1jeTuRnP3gA9da0BpnWHy7s5tXAy798VsbvU6zktEw49J+l6cxftZfrMWTddv3XoH6DHjLfQ6FfOb3zJsWJM/aftw3gYfZnF6qVYlFFFIuVojfe+8HNFY5Yj8Ilux+An8RZkNiBLrVWa69QVAtHgFFwwt2qdVuZshHKYXGpfP8Ic4F3EDnOHM6Xznvh34Zg7d/UCGDzL1yydfG2wXICp/SwCX3yPfVT6aMhKIznNzQAOIAXepfkL3lz8vjYs/HsP+2dr6VHI1Bw3NrNWEIdW+7LXDde0sRI9+urE+LDEXCWf29FBSL5M0vfzk6LDxdB+HojAxDLn5FC1pfOafHhCIz/3sYSyFj+oHiW+GAA1rVsWryQbOWv+5Vz5S/s65k0eSEZy786d/4Lqvc3kyYvROeynv9vNv8jnHYmTV6ILmS8/lXPO28AHM8PyC+BAXLehUlGgUnLUb3lmQMAPEG3lU2z6bFR9HqZ/3dA3XXUcds7bwUAR2jsEx4BHLwInaxSV7W1Wti543O8IDgARY+wCuD4J7vUXd33gEzB0jnTDKrOv0QHIIr/s8vdgxVQdNqBv3YKp+KgaAB206zaToG4vTT/8Z6W66lOexasxt/pgOokS8RpE9SAKP/FZnh6XZqHxYq3qtfm7fBLO+C0/X0xVgSX4D4Y5T+z2gAh0mxdqTjtuVgP/LZXqVSKagGlAQ9mf/8MnMUQj4Dq+eSiwQGu4mtmWsDVmoPl74xXtVarFvjuch16noPA0ocrNOPBOhqSkFw0GJ1/KBmf3UxXIZA2bK9mU3gEAAZh324v1x5QBMdbziKF98NIIcjZwPj8K/vqhZk79pxixVkv2y6gvRx7hWLBC93g4DPYV1Qdl5QC8Bss//lln+f/189zdw9U3ylUisUisPjeeLmfPx9JuooGwHvOvPkzO4kjgGuV70it2dxfwflf+f48+JD7Bu4C3g/2pOrncBk7tyB0eFsbI/mLIbF0AC5gkG1CK3AWRUvEFABfZCm/EDqbq7fxpjgmlRDUDRwCkaremIXYBK4ItT/C9W/EypfqbZQ0rZAKA6LyV5lY/Z6PogQ1DE5/9BqIQ+wBVMk0j3MmcAv00/zjDCIHE4WAXIPUHY6HPbKATqowMIPCGisKAfTL/6t0+NgJDNMEAQ+Xa4A4wQtgQ2oHDvAOUPj5DljKYv6ZQWQASF3jKy2xD5gmCs5C/j52gQ1iBaxtnAfxUwiTxfv/WhQDEtsBcRCkpjkSzeT7D/Ap4EVVUBcxxx7AOoUHlElhJY6BWa7TJxME1dAGoI5TbAAZ2H/gAURXecvKRifxuFVq+UvZyg+8YKU6zF8Jni+RPwP0txpmlhMWud/nF7H8XooQOAvzZ/XYIxZ5e4J1LH8qBzADBuVj+TnFzFcDni5wgC/HagqycTQEXM732Z9Jzr82ETp9a6gcDoAxzLULF+x/lzNqVvvWy7ECsNtcu4CPQVL5P5czNHS+e/jgG1wA2Z4HngL7f4U9Efl7C+vtGnOMkutt3sj/J3MO3mkw9sdnPvM0AKUL4r/LAfIPP4if64smU5wAVMkkQDcN7b384Ld5XmePTgA8Mtv/oGG+yQ9/UV6AcEB4yc8Fwvk/Z0nmAKDfHCbyy9ALMAa68fO3UC4Amz+HUEW4tunpsdXvDposZ/SZocyWczsPqo3R7u/M82rwGN6udoH9hyqwGAFTyLE6019wws9fQ0kJ4fMfxup0GpzcUNARAJCc7YnaRhDyWgAtfP5XJFYGyA+bTa5pQp3fSlpPYBsWY+eXDQxCXAKU6vgrE8ymwYE573GsojG2zMomfNhGzscFiipgyJ3/4/z3YsTrZVYwwXbAlTcS3+XK+cRAUQFMwc2ltU8p6WDOdSg5NxG1Ccs2RVgXaORhAOpuVAI5y6GxrwCSA6MnvXBc1YJXAuQ+I/aEsp7DgWBUAVjYkbwLI204GPGCMMgwGbEjsEMJnglsr58Kf1pG9X8kpx+9/GvojFbl5AkDnB9YDag1heu/6Vb6g/d+0pfBrEdB3jDMi8xVJWD70bvmm7JydRdo7kUV4K9XbugE8AFMsOubTfgGIL/hlCGsjBa2VzYAwTgqACcT+R/QB+beZqweB6tAbKMMlEHbCqlfhTmPqPCHVOLziE2Z7TK8KQs9BlrApgbiAta4ahJgunNU4vcfYkwFpnwkQ3gEP9twH2CsBTe5YovTthMXv5O/B8qIVQ4avRcZzrloCND5HXCPV1sApWDnxHdhbkB8aAGhw28aXJeHzyHD/J+1uNqTVqXX+I7krbwE0G8IG4kB4R+Me/sGVAapy10pBmr5oRrbvtsQHx6DgYhX0llYCAzif3gGbCpXSQLU58kzGeqYrON3gAnjXuj8QMltoSfCp1GvsACkYO/F4hdv6DEgqyMAt1/q/gNvAoyaBkx/DLisa+KkZzesxDcB1TWpnNdn6OjY2zTgZWi+K8CZ7zeyvRZRn7nr5E6oWljeyNrH9JuLfqLz5gLeCBMnzaxiIP6hFbghvAIXSa+GK+LPHxzTRc/g6Qp8ClbsoRMwu5HJvaCH1vQvvA78didcdTz/Fvb9Q2wDlkBbHfQWqo3KgflN2odBY+qtVu2vu/YqleKB9GDyn7LocqZYVQNK/oJuAlhVZPoGm893QJ6vI76MEMGU14LZ3IcXP513r0Kp3m52a5MP6aJDn34ThT1d9CiM+O7rUEolqfY6X63gfV7I3p3VS6XSwxP/NJ0GAZB4PvfBX7vtHbz2XCge3/xGeMv5ja38iH4TarvU68FZNXH0rx8Vw4nwSiu8zA2vtEIqlfBfyO7f3Ro+9hl66Kp3BV15/fgAglqshO0Z+XD3c8QN8vdsdBdOmyDNtxIX+KH22l4D1+X9hEYjEb31+cl8J4seTr1fu825h/AmOvSxOiMefh8WMv2iqaEdoDXbh94XD1ueBsrueKE7a93Gu29fICGjJ+nI6GvoUVzegvLzf/fOuW+6fBAd3vn3xksg/C0avSOGGzg/EroNzx98CVrw5rT+QGwVrArHCcPl/hbeujqHEXoJisff/SdpsbKW1ifeNVTfAeT2vHC9XO7d1evsmS/dTJjzPeIA7X0WCvv4ZP5n37zp5RTgwx4ekNcbr9dLsCe67h/fn78GwfT2Ff49I+T1iO+cHv+9/MAUgK0MsZsFMbVpbdpqtep1/qat3Hdo+NT/Xf+P5Uf2DCj3frWa/53e3RR/j/iZvx946qHwYdv34UwD//duJ/pn7HDsAtQ+XLq1OzFmGRKsoX9XdIAH88v0/TxKwZ+1Fy794I6/5uwypBrYz0h3gkKhUCgUCoVCoVAoFAqFQqFQKBQKhUKhUCgUCoVCoVAov4X/XynmMZl8/0FqSgiG3DT8BzN+FeEwjPYa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294" name="Picture 6" descr="C:\Users\Techsoup\Desktop\IMG_20220727_141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34" y="1438627"/>
            <a:ext cx="625437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Techsoup\Desktop\smak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" y="1438627"/>
            <a:ext cx="1345016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Techsoup\Desktop\smak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612" y="1438626"/>
            <a:ext cx="1345016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a 10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5685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/>
          <a:stretch/>
        </p:blipFill>
        <p:spPr bwMode="auto">
          <a:xfrm>
            <a:off x="-1" y="1625600"/>
            <a:ext cx="6741769" cy="45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7783" y="742541"/>
            <a:ext cx="689025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000" b="1" dirty="0" smtClean="0">
                <a:solidFill>
                  <a:srgbClr val="7F7F7F"/>
                </a:solidFill>
                <a:latin typeface="Myriad Pro" pitchFamily="34" charset="0"/>
              </a:rPr>
              <a:t>Skarpetki turystyczne (Dziewicza Góra, Swarzędzki Szlak Meblowy Puszcza Zielonka, Kórnik) </a:t>
            </a:r>
            <a:endParaRPr lang="pl-PL" altLang="pl-PL" sz="20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8" b="76439" l="31845" r="67936">
                        <a14:foregroundMark x1="48389" y1="6295" x2="48389" y2="6295"/>
                        <a14:foregroundMark x1="48170" y1="2158" x2="48170" y2="2158"/>
                        <a14:foregroundMark x1="55417" y1="4676" x2="55417" y2="4676"/>
                        <a14:backgroundMark x1="58712" y1="43705" x2="58712" y2="43705"/>
                        <a14:backgroundMark x1="58565" y1="33273" x2="58565" y2="33273"/>
                        <a14:backgroundMark x1="63616" y1="33993" x2="63616" y2="33993"/>
                        <a14:backgroundMark x1="59590" y1="27698" x2="59590" y2="27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71" t="233" r="39730" b="23030"/>
          <a:stretch/>
        </p:blipFill>
        <p:spPr bwMode="auto">
          <a:xfrm flipH="1">
            <a:off x="6843468" y="773882"/>
            <a:ext cx="2299609" cy="372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a 10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050" name="Picture 2" descr="C:\Users\Techsoup\Desktop\skarpetki kórnik (1600 x 1600 px)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375" l="10000" r="90000">
                        <a14:foregroundMark x1="40438" y1="94375" x2="40438" y2="9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68" y="1828289"/>
            <a:ext cx="5238734" cy="5238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rojekty\Skarpetki\Swarzędz\skarpetkimeblebor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745" y="2782690"/>
            <a:ext cx="4612339" cy="461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723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80767" y="830417"/>
            <a:ext cx="8104434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500" b="1" dirty="0" smtClean="0">
                <a:solidFill>
                  <a:srgbClr val="7F7F7F"/>
                </a:solidFill>
                <a:latin typeface="Myriad Pro" pitchFamily="34" charset="0"/>
              </a:rPr>
              <a:t>Pamiątki z Gminy Tarnowo Podgórne w punkcie IT PLOT </a:t>
            </a:r>
            <a:r>
              <a:rPr lang="pl-PL" altLang="pl-PL" sz="2500" b="1" dirty="0" smtClean="0">
                <a:solidFill>
                  <a:srgbClr val="7F7F7F"/>
                </a:solidFill>
                <a:latin typeface="Myriad Pro" pitchFamily="34" charset="0"/>
              </a:rPr>
              <a:t>i w </a:t>
            </a:r>
            <a:r>
              <a:rPr lang="pl-PL" altLang="pl-PL" sz="2500" b="1" dirty="0" smtClean="0">
                <a:solidFill>
                  <a:srgbClr val="7F7F7F"/>
                </a:solidFill>
                <a:latin typeface="Myriad Pro" pitchFamily="34" charset="0"/>
              </a:rPr>
              <a:t>sklepie internetowym sklep.visitpoznan.pl</a:t>
            </a:r>
            <a:endParaRPr lang="pl-PL" altLang="pl-PL" sz="25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18436" name="Picture 4" descr="Może być zdjęciem przedstawiającym tekst „PAŁACIPARKWJANKO JTWARTA TU ODPOC TUJEST DOBRZE TUMIESZ POZIOM BLI JEDNOCZY TARNOWO PODGÓRNE NOWO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78" y="1738266"/>
            <a:ext cx="3974991" cy="4268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7" name="Grupa 6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3" name="Prostokąt z zaokrąglonym rogiem 12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4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upa 7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Prostokąt z zaokrąglonym rogiem 9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4488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9618" y="743410"/>
            <a:ext cx="8677218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Wsparcie punktów </a:t>
            </a:r>
            <a:r>
              <a:rPr lang="pl-PL" altLang="pl-PL" sz="2600" b="1" dirty="0">
                <a:solidFill>
                  <a:srgbClr val="7F7F7F"/>
                </a:solidFill>
                <a:latin typeface="Myriad Pro" pitchFamily="34" charset="0"/>
              </a:rPr>
              <a:t>informacji turystycznej</a:t>
            </a:r>
          </a:p>
        </p:txBody>
      </p:sp>
      <p:grpSp>
        <p:nvGrpSpPr>
          <p:cNvPr id="9" name="Grupa 8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0" name="Grupa 9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7" name="Prostokąt z zaokrąglonym rogiem 16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8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upa 11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Prostokąt z zaokrąglonym rogiem 13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3314" name="Picture 2" descr="C:\Users\Techsoup\Desktop\IMG_20190513_1156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27" y="1238034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82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pl-PL" altLang="pl-PL" sz="2600" b="1" dirty="0">
                <a:solidFill>
                  <a:srgbClr val="7F7F7F"/>
                </a:solidFill>
                <a:latin typeface="Myriad Pro" pitchFamily="32" charset="0"/>
              </a:rPr>
              <a:t>Współpraca z atrakcjami turystycznymi: Park Dzieje</a:t>
            </a:r>
          </a:p>
        </p:txBody>
      </p:sp>
      <p:pic>
        <p:nvPicPr>
          <p:cNvPr id="6148" name="Picture 4" descr="Znalezione obrazy dla zapytania park Dzie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15" y="4395855"/>
            <a:ext cx="1644650" cy="16446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2" descr="https://parkdzieje.pl/assets/images/widowsko2.9af1bc3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4" y="1248859"/>
            <a:ext cx="8534292" cy="324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a 12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4" name="Grupa 13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20" name="Prostokąt z zaokrąglonym rogiem 19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1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a 14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Prostokąt z zaokrąglonym rogiem 16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15714" r="47953" b="9233"/>
          <a:stretch/>
        </p:blipFill>
        <p:spPr bwMode="auto">
          <a:xfrm rot="21293852">
            <a:off x="1987377" y="3062878"/>
            <a:ext cx="2290954" cy="363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C:\Users\Techsoup\Desktop\IMG_20190402_1602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872" l="10000" r="90000">
                        <a14:foregroundMark x1="85865" y1="61346" x2="84087" y2="77276"/>
                        <a14:foregroundMark x1="87476" y1="46506" x2="85865" y2="59840"/>
                        <a14:foregroundMark x1="15962" y1="55769" x2="25337" y2="99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086" y="3575451"/>
            <a:ext cx="3550459" cy="2662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360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Wydarzenia: Edison </a:t>
            </a:r>
            <a:r>
              <a:rPr lang="pl-PL" altLang="pl-PL" sz="2600" b="1" dirty="0" err="1" smtClean="0">
                <a:solidFill>
                  <a:srgbClr val="7F7F7F"/>
                </a:solidFill>
                <a:latin typeface="Myriad Pro" pitchFamily="32" charset="0"/>
              </a:rPr>
              <a:t>Festival</a:t>
            </a: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 w Baranowie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050" name="Picture 2" descr="C:\Users\Techsoup\Desktop\20250704_182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6" y="1310725"/>
            <a:ext cx="6287068" cy="471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839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4147911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>
                <a:solidFill>
                  <a:srgbClr val="7F7F7F"/>
                </a:solidFill>
                <a:latin typeface="Myriad Pro" pitchFamily="32" charset="0"/>
              </a:rPr>
              <a:t>Członkowie PLOT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15780" y="1260859"/>
            <a:ext cx="5699470" cy="491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samorządy lokalne,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hotele (m.in. Sheraton </a:t>
            </a:r>
            <a:r>
              <a:rPr lang="pl-PL" altLang="pl-PL" sz="1900" dirty="0" err="1" smtClean="0">
                <a:solidFill>
                  <a:srgbClr val="312783"/>
                </a:solidFill>
                <a:latin typeface="Myriad Pro" pitchFamily="34" charset="0"/>
              </a:rPr>
              <a:t>Poznan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 Hotel, 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</a:pP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     </a:t>
            </a:r>
            <a:r>
              <a:rPr lang="pl-PL" altLang="pl-PL" sz="1900" dirty="0" err="1" smtClean="0">
                <a:solidFill>
                  <a:srgbClr val="312783"/>
                </a:solidFill>
                <a:latin typeface="Myriad Pro" pitchFamily="34" charset="0"/>
              </a:rPr>
              <a:t>Mercure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 Poznań, Hotel Edison), </a:t>
            </a:r>
            <a:endParaRPr lang="pl-PL" altLang="pl-PL" sz="1900" dirty="0">
              <a:solidFill>
                <a:srgbClr val="312783"/>
              </a:solidFill>
              <a:latin typeface="Myriad Pro" pitchFamily="34" charset="0"/>
            </a:endParaRP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 samorządowe jednostki organizacyjne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</a:pP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    (m.in. Termy Maltańskie, </a:t>
            </a:r>
            <a:r>
              <a:rPr lang="pl-PL" altLang="pl-PL" sz="1900" dirty="0" err="1" smtClean="0">
                <a:solidFill>
                  <a:srgbClr val="312783"/>
                </a:solidFill>
                <a:latin typeface="Myriad Pro" pitchFamily="34" charset="0"/>
              </a:rPr>
              <a:t>OSiR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 Pobiedziska),</a:t>
            </a:r>
            <a:endParaRPr lang="pl-PL" altLang="pl-PL" sz="1900" dirty="0">
              <a:solidFill>
                <a:srgbClr val="312783"/>
              </a:solidFill>
              <a:latin typeface="Myriad Pro" pitchFamily="34" charset="0"/>
            </a:endParaRP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restauracje,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uczelnie wyższe,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biura podróży,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instytucje kulturalne,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izby samorządu gospodarczego,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organizacje, stowarzyszenia,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przedsiębiorstwa (m.in. KKS Lech Poznań, 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</a:pP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Kompania Piwowarska, Międzynarodowe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</a:pP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Targi Poznańskie, Port Lotniczy Poznań-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</a:pP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Ławica).</a:t>
            </a:r>
            <a:endParaRPr lang="pl-PL" altLang="pl-PL" sz="1900" dirty="0">
              <a:solidFill>
                <a:srgbClr val="312783"/>
              </a:solidFill>
              <a:latin typeface="Myriad Pro" pitchFamily="34" charset="0"/>
            </a:endParaRPr>
          </a:p>
        </p:txBody>
      </p:sp>
      <p:pic>
        <p:nvPicPr>
          <p:cNvPr id="1027" name="Picture 3" descr="C:\Users\Techsoup\Desktop\Mapka_członkowie_03_20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85" y="576373"/>
            <a:ext cx="4033915" cy="57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a 6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3312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Wydarzenia: Czerwonackie Targi Senioralne w Koziegłowach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026" name="Picture 2" descr="Może być zdjęciem przedstawiającym 3 osoby i tek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61" y="1267752"/>
            <a:ext cx="7207307" cy="48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43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Wydarzenia: Targi Edukacji i Zawodów w Kostrzynie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t="23711" r="19652" b="19569"/>
          <a:stretch/>
        </p:blipFill>
        <p:spPr bwMode="auto">
          <a:xfrm>
            <a:off x="272955" y="1303730"/>
            <a:ext cx="8783580" cy="456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4562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3" y="781810"/>
            <a:ext cx="868912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Wsparcie wizyt mediów i </a:t>
            </a:r>
            <a:r>
              <a:rPr lang="pl-PL" altLang="pl-PL" sz="2400" b="1" dirty="0" err="1" smtClean="0">
                <a:solidFill>
                  <a:srgbClr val="7F7F7F"/>
                </a:solidFill>
                <a:latin typeface="Myriad Pro" pitchFamily="32" charset="0"/>
              </a:rPr>
              <a:t>influencerów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315" y="1706853"/>
            <a:ext cx="7150630" cy="397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21" y="1245656"/>
            <a:ext cx="672084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a 11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3" name="Grupa 12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9" name="Prostokąt z zaokrąglonym rogiem 18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0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upa 13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Prostokąt z zaokrąglonym rogiem 15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69" y="4979456"/>
            <a:ext cx="3397408" cy="188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276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3" y="781810"/>
            <a:ext cx="882479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Współpraca z </a:t>
            </a:r>
            <a:r>
              <a:rPr lang="pl-PL" altLang="pl-PL" sz="2400" b="1" dirty="0" err="1" smtClean="0">
                <a:solidFill>
                  <a:srgbClr val="7F7F7F"/>
                </a:solidFill>
                <a:latin typeface="Myriad Pro" pitchFamily="32" charset="0"/>
              </a:rPr>
              <a:t>blogerami</a:t>
            </a: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: Poznańska Spacerówka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54" y="1245656"/>
            <a:ext cx="4197455" cy="554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6766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285875"/>
            <a:ext cx="8440737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3" y="781810"/>
            <a:ext cx="882479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Współpraca z </a:t>
            </a:r>
            <a:r>
              <a:rPr lang="pl-PL" altLang="pl-PL" sz="2400" b="1" dirty="0" err="1" smtClean="0">
                <a:solidFill>
                  <a:srgbClr val="7F7F7F"/>
                </a:solidFill>
                <a:latin typeface="Myriad Pro" pitchFamily="32" charset="0"/>
              </a:rPr>
              <a:t>blogerami</a:t>
            </a: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: Kierunkowo.pl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46">
            <a:off x="6789362" y="781812"/>
            <a:ext cx="2122466" cy="31043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a 11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3" name="Grupa 12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9" name="Prostokąt z zaokrąglonym rogiem 18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0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upa 13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Prostokąt z zaokrąglonym rogiem 15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685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781810"/>
            <a:ext cx="84001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Współpraca z Dworem Skrzynki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8" name="Picture 2" descr="Brak dostępnego opisu zdjęci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46019"/>
            <a:ext cx="5421469" cy="36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89" y="1847497"/>
            <a:ext cx="4227212" cy="316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a 12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4" name="Grupa 13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20" name="Prostokąt z zaokrąglonym rogiem 19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1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a 14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Prostokąt z zaokrąglonym rogiem 16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56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781810"/>
            <a:ext cx="840019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Współpraca z Dworem Skrzynki: Forum Regionalistów Wielkopolskich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78"/>
          <a:stretch/>
        </p:blipFill>
        <p:spPr bwMode="auto">
          <a:xfrm>
            <a:off x="495300" y="1614988"/>
            <a:ext cx="8146063" cy="424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130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781810"/>
            <a:ext cx="840019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Współpraca z Dworem Skrzynki: </a:t>
            </a: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wizyta studyjna powiatów partnerskich Powiatu Poznańskiego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3554" name="Picture 2" descr="Brak dostępnego opisu zdjęcia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29" y="1721096"/>
            <a:ext cx="6535742" cy="435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57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CEBBF19A-D290-4A6A-9E7E-826C96665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52" y="829542"/>
            <a:ext cx="3263462" cy="169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Szlak kulinarny </a:t>
            </a:r>
          </a:p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Smaki </a:t>
            </a:r>
          </a:p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Powiatu Poznańskiego 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5124" name="Picture 4" descr="Może być zdjęciem przedstawiającym co najmniej jedna osoba i w budynk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1" y="2524494"/>
            <a:ext cx="2678419" cy="357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a 10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663040"/>
            <a:ext cx="5495925" cy="62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58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80766" y="1005559"/>
            <a:ext cx="8472733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200" b="1" dirty="0" smtClean="0">
                <a:solidFill>
                  <a:srgbClr val="7F7F7F"/>
                </a:solidFill>
                <a:latin typeface="Myriad Pro" pitchFamily="34" charset="0"/>
              </a:rPr>
              <a:t>Poznań, powiat poznański i aglomeracja w Przewodniku Michelin</a:t>
            </a:r>
            <a:endParaRPr lang="pl-PL" altLang="pl-PL" sz="22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7" name="Grupa 6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3" name="Prostokąt z zaokrąglonym rogiem 12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4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upa 7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Prostokąt z zaokrąglonym rogiem 9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7170" name="Picture 2" descr="C:\Users\Techsoup\Desktop\unna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09" y="1438626"/>
            <a:ext cx="5419373" cy="543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275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80766" y="1037091"/>
            <a:ext cx="8472733" cy="47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500" b="1" dirty="0" smtClean="0">
                <a:solidFill>
                  <a:srgbClr val="7F7F7F"/>
                </a:solidFill>
                <a:latin typeface="Myriad Pro" pitchFamily="34" charset="0"/>
              </a:rPr>
              <a:t>Certyfikacja Atrakcji Turystycznych Powiatu Poznańskiego </a:t>
            </a:r>
            <a:endParaRPr lang="pl-PL" altLang="pl-PL" sz="25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11" name="Picture 2" descr="D:\Powiat Poznański\Certyfikacja obiektów turystycznych\07) Promocja RATPP\logo RATPP (OSTATECZNE)\logo-RATPP-wariant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46" y="5867165"/>
            <a:ext cx="3614854" cy="100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Techsoup\Desktop\IMG_28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78" y="1516324"/>
            <a:ext cx="6852867" cy="456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9" name="Grupa 8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6" name="Prostokąt z zaokrąglonym rogiem 15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7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a 9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Prostokąt z zaokrąglonym rogiem 12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" name="Picture 3" descr="F:\ZDJĘCIA (segregacja gminami)\Stęszew\Dwór Skrzynki\2024.03.18 Finał Certyfikacji - Dwór Skrzynki (fot. Anna Skalska)\IMG_21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4960299"/>
            <a:ext cx="2720872" cy="18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1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3" y="781810"/>
            <a:ext cx="8689123" cy="44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300" b="1" dirty="0" smtClean="0">
                <a:solidFill>
                  <a:srgbClr val="7F7F7F"/>
                </a:solidFill>
                <a:latin typeface="Myriad Pro" pitchFamily="32" charset="0"/>
              </a:rPr>
              <a:t>Oferta szkolna – spotkanie z dyrektorami placówek edukacyjnych</a:t>
            </a:r>
            <a:endParaRPr lang="pl-PL" altLang="pl-PL" sz="23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4" name="Grupa 13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20" name="Prostokąt z zaokrąglonym rogiem 19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1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a 14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Prostokąt z zaokrąglonym rogiem 16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2" y="1463851"/>
            <a:ext cx="8689123" cy="41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997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781810"/>
            <a:ext cx="84001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Samorządowe Forum Promocji Komunikacji w Mosinie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43" y="1245656"/>
            <a:ext cx="7021714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283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781810"/>
            <a:ext cx="84001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Metropolia Poznań – wspólna marka, wspólny głos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1" y="1270850"/>
            <a:ext cx="72009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679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781810"/>
            <a:ext cx="84001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Turystyka i rekreacja (UAM)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11" y="1283756"/>
            <a:ext cx="624000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517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Konkurs fotograficzny #Puszcza Łączy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5122" name="Picture 2" descr="D:\Projekty-gminy\Czerwonak\2025.04 Konkurs fotograficzny Puszcza Łączy\materiały promocyjne\Konkurs fotograficzny #PuszczaŁączy_wydarzenieFB (800 x 600 px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38" y="1276434"/>
            <a:ext cx="6393354" cy="47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171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Konkurs fotograficzny #Puszcza Łączy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026" name="Picture 2" descr="C:\Users\Techsoup\Desktop\145 - między Bolechówkiem, a Trzaskowem-Ewelina Korsa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49" y="1276434"/>
            <a:ext cx="3600000" cy="239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chsoup\Desktop\213 - Kamińsko, ul. Słowika-Piotr Kawale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49" y="3773908"/>
            <a:ext cx="3600000" cy="23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chsoup\Desktop\175 - dolina Cybiny, Gruszczyn-Łukasz Stasia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29" y="1276433"/>
            <a:ext cx="4020761" cy="239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echsoup\Desktop\206 - trasa Sroczyn-Kiszkowo-Milena Płosk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29" y="3773907"/>
            <a:ext cx="4020760" cy="2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5141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8803482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Wielkopolska z klasą – współpraca z Urzędem Marszałkowskim Województwa Wielkopolskiego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2" name="Grupa 11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8" name="Prostokąt z zaokrąglonym rogiem 17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a 12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Prostokąt z zaokrąglonym rogiem 14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050" name="Picture 2" descr="Wielkopolska z klasą LOGO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47" y="2529000"/>
            <a:ext cx="743773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521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781810"/>
            <a:ext cx="84001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Szlak Piastowski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3" name="Grupa 12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9" name="Prostokąt z zaokrąglonym rogiem 18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0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upa 13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Prostokąt z zaokrąglonym rogiem 15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98" y="1245655"/>
            <a:ext cx="3737210" cy="463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5" y="1245656"/>
            <a:ext cx="3737210" cy="463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19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3" y="781810"/>
            <a:ext cx="868912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400" b="1" dirty="0" err="1" smtClean="0">
                <a:solidFill>
                  <a:srgbClr val="7F7F7F"/>
                </a:solidFill>
                <a:latin typeface="Myriad Pro" pitchFamily="32" charset="0"/>
              </a:rPr>
              <a:t>Pyrkon</a:t>
            </a:r>
            <a:r>
              <a:rPr lang="pl-PL" altLang="pl-PL" sz="2400" b="1" dirty="0" smtClean="0">
                <a:solidFill>
                  <a:srgbClr val="7F7F7F"/>
                </a:solidFill>
                <a:latin typeface="Myriad Pro" pitchFamily="32" charset="0"/>
              </a:rPr>
              <a:t> – mapa noclegów wokół Poznania</a:t>
            </a:r>
            <a:endParaRPr lang="pl-PL" altLang="pl-PL" sz="24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3" y="2035900"/>
            <a:ext cx="5182065" cy="388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71" y="1291376"/>
            <a:ext cx="3365085" cy="476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a 11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3" name="Grupa 12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9" name="Prostokąt z zaokrąglonym rogiem 18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0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upa 13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Prostokąt z zaokrąglonym rogiem 15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5462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274" y="781810"/>
            <a:ext cx="4147911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2" charset="0"/>
              </a:rPr>
              <a:t>Plany</a:t>
            </a:r>
            <a:endParaRPr lang="pl-PL" altLang="pl-PL" sz="2600" b="1" dirty="0">
              <a:solidFill>
                <a:srgbClr val="7F7F7F"/>
              </a:solidFill>
              <a:latin typeface="Myriad Pro" pitchFamily="32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69067" y="1520825"/>
            <a:ext cx="4401344" cy="459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2D2D8A"/>
                </a:solidFill>
                <a:latin typeface="Myriad Pro" pitchFamily="34" charset="0"/>
              </a:rPr>
              <a:t> </a:t>
            </a:r>
            <a:r>
              <a:rPr lang="pl-PL" altLang="pl-PL" sz="1900" dirty="0" smtClean="0">
                <a:solidFill>
                  <a:srgbClr val="2D2D8A"/>
                </a:solidFill>
                <a:latin typeface="Myriad Pro" pitchFamily="34" charset="0"/>
              </a:rPr>
              <a:t>Certyfikacja Atrakcji Turystycznych Powiatu Poznańskiego,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2D2D8A"/>
                </a:solidFill>
                <a:latin typeface="Myriad Pro" pitchFamily="34" charset="0"/>
              </a:rPr>
              <a:t> </a:t>
            </a:r>
            <a:r>
              <a:rPr lang="pl-PL" altLang="pl-PL" sz="1900" dirty="0" smtClean="0">
                <a:solidFill>
                  <a:srgbClr val="2D2D8A"/>
                </a:solidFill>
                <a:latin typeface="Myriad Pro" pitchFamily="34" charset="0"/>
              </a:rPr>
              <a:t>Forum Regionalistów Wielkopolskich w Dworze Skrzynki,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 Konkurs Ministerstwa Sportu i Turystyki,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 Nowe wydanie „Atrakcje dla biznesu. Poznań i Wielkopolska”,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Stoisko Tour Salon: Powiat Poznański + PLOT + Metropolia Poznań,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 Szlak </a:t>
            </a:r>
            <a:r>
              <a:rPr lang="pl-PL" altLang="pl-PL" sz="1900" dirty="0" err="1">
                <a:solidFill>
                  <a:srgbClr val="312783"/>
                </a:solidFill>
                <a:latin typeface="Myriad Pro" pitchFamily="34" charset="0"/>
              </a:rPr>
              <a:t>Jeżycjady</a:t>
            </a: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® 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wokół Poznania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,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W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izyta studyjna na szlaku kulinarnym Smaki Powiatu Poznańskiego,</a:t>
            </a:r>
            <a:endParaRPr lang="pl-PL" altLang="pl-PL" sz="1900" dirty="0" smtClean="0">
              <a:solidFill>
                <a:srgbClr val="312783"/>
              </a:solidFill>
              <a:latin typeface="Myriad Pro" pitchFamily="34" charset="0"/>
            </a:endParaRP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  <a:buFont typeface="Times New Roman" pitchFamily="18" charset="0"/>
              <a:buBlip>
                <a:blip r:embed="rId3"/>
              </a:buBlip>
            </a:pPr>
            <a:r>
              <a:rPr lang="pl-PL" altLang="pl-PL" sz="1900" dirty="0">
                <a:solidFill>
                  <a:srgbClr val="312783"/>
                </a:solidFill>
                <a:latin typeface="Myriad Pro" pitchFamily="34" charset="0"/>
              </a:rPr>
              <a:t> 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… (tajemnica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  <a:sym typeface="Wingdings" panose="05000000000000000000" pitchFamily="2" charset="2"/>
              </a:rPr>
              <a:t></a:t>
            </a:r>
            <a:r>
              <a:rPr lang="pl-PL" altLang="pl-PL" sz="1900" dirty="0" smtClean="0">
                <a:solidFill>
                  <a:srgbClr val="312783"/>
                </a:solidFill>
                <a:latin typeface="Myriad Pro" pitchFamily="34" charset="0"/>
              </a:rPr>
              <a:t>).</a:t>
            </a:r>
          </a:p>
          <a:p>
            <a:pPr>
              <a:lnSpc>
                <a:spcPct val="110000"/>
              </a:lnSpc>
              <a:buClr>
                <a:srgbClr val="2D2D8A"/>
              </a:buClr>
              <a:buSzPct val="80000"/>
            </a:pPr>
            <a:endParaRPr lang="pl-PL" altLang="pl-PL" sz="1900" dirty="0" smtClean="0">
              <a:solidFill>
                <a:srgbClr val="312783"/>
              </a:solidFill>
              <a:latin typeface="Myriad Pro" pitchFamily="34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6" name="Prostokąt z zaokrąglonym rogiem 15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7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Prostokąt z zaokrąglonym rogiem 12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18" name="Picture 2" descr="C:\Users\Techsoup\Desktop\Katalog Atrakcje dla biznesu. Poznań i Wielkopolska 03 (fot.Piotr Basiński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8"/>
          <a:stretch/>
        </p:blipFill>
        <p:spPr bwMode="auto">
          <a:xfrm>
            <a:off x="4688931" y="1029122"/>
            <a:ext cx="4455069" cy="472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19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26325" y="850454"/>
            <a:ext cx="3793882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Akcja promocji </a:t>
            </a:r>
            <a:r>
              <a:rPr lang="pl-PL" altLang="pl-PL" sz="2600" b="1" dirty="0" err="1" smtClean="0">
                <a:solidFill>
                  <a:srgbClr val="7F7F7F"/>
                </a:solidFill>
                <a:latin typeface="Myriad Pro" pitchFamily="34" charset="0"/>
              </a:rPr>
              <a:t>questów</a:t>
            </a: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 Na tropie skarbów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4098" name="Picture 2" descr="https://powiat.poznan.pl/wp-content/uploads/2020/05/www_strona_wej%C5%9Bcie20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0" y="2863388"/>
            <a:ext cx="4352111" cy="21392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a 6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9698" name="Picture 2" descr="C:\Users\Techsou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36" y="769638"/>
            <a:ext cx="2459378" cy="531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036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2383688"/>
            <a:ext cx="9144000" cy="5833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3200" b="1" i="0" u="none" strike="noStrike" kern="1200" dirty="0" smtClean="0">
                <a:ln>
                  <a:noFill/>
                </a:ln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Dziękujemy </a:t>
            </a:r>
            <a:r>
              <a:rPr lang="pl-PL" sz="3200" b="1" i="0" u="none" strike="noStrike" kern="1200" dirty="0">
                <a:ln>
                  <a:noFill/>
                </a:ln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za uwagę!</a:t>
            </a:r>
            <a:endParaRPr lang="pl-PL" sz="4400" b="1" i="0" u="none" strike="noStrike" kern="1200" dirty="0">
              <a:ln>
                <a:noFill/>
              </a:ln>
              <a:solidFill>
                <a:srgbClr val="312783"/>
              </a:solidFill>
              <a:latin typeface="Myriad Pro" pitchFamily="34"/>
              <a:ea typeface="Microsoft YaHei" pitchFamily="2"/>
              <a:cs typeface="Mangal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62364" y="3080406"/>
            <a:ext cx="8427115" cy="310708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2300" b="1" i="0" u="none" strike="noStrike" kern="1200" dirty="0">
                <a:ln>
                  <a:noFill/>
                </a:ln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Poznańska Lokalna Organizacja Turystyczna </a:t>
            </a:r>
            <a:r>
              <a:rPr lang="pl-PL" sz="2300" dirty="0"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(b</a:t>
            </a:r>
            <a:r>
              <a:rPr lang="pl-PL" sz="2300" b="0" i="0" u="none" strike="noStrike" kern="1200" dirty="0">
                <a:ln>
                  <a:noFill/>
                </a:ln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iuro):</a:t>
            </a:r>
          </a:p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pl-PL" sz="2300" dirty="0"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p</a:t>
            </a:r>
            <a:r>
              <a:rPr lang="pl-PL" sz="2300" dirty="0" smtClean="0"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l. Kolegiacki 17,  61-841 Poznań</a:t>
            </a:r>
          </a:p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pl-PL" sz="2300" dirty="0" smtClean="0"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biuro@plot.poznan.pl, </a:t>
            </a:r>
            <a:r>
              <a:rPr lang="pl-PL" sz="2300" b="0" i="0" u="none" strike="noStrike" kern="1200" dirty="0" smtClean="0">
                <a:ln>
                  <a:noFill/>
                </a:ln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visitpoznan.pl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pl-PL" sz="2300" b="1" dirty="0" smtClean="0">
              <a:solidFill>
                <a:srgbClr val="312783"/>
              </a:solidFill>
              <a:latin typeface="Myriad Pro" pitchFamily="34"/>
              <a:ea typeface="Microsoft YaHei" pitchFamily="2"/>
              <a:cs typeface="Mangal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pl-PL" sz="2300" b="1" dirty="0" smtClean="0"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Jan Mazurczak</a:t>
            </a:r>
            <a:endParaRPr lang="pl-PL" sz="2300" dirty="0">
              <a:solidFill>
                <a:srgbClr val="312783"/>
              </a:solidFill>
              <a:latin typeface="Myriad Pro" pitchFamily="34"/>
              <a:ea typeface="Microsoft YaHei" pitchFamily="2"/>
              <a:cs typeface="Mangal" pitchFamily="2"/>
            </a:endParaRPr>
          </a:p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pl-PL" altLang="pl-PL" sz="2300" dirty="0">
                <a:solidFill>
                  <a:srgbClr val="312783"/>
                </a:solidFill>
                <a:latin typeface="Myriad Pro" panose="020B0503030403020204" pitchFamily="34" charset="0"/>
              </a:rPr>
              <a:t>tel. 601 319 109, </a:t>
            </a:r>
            <a:r>
              <a:rPr lang="pl-PL" altLang="pl-PL" sz="2300" dirty="0" smtClean="0">
                <a:solidFill>
                  <a:srgbClr val="312783"/>
                </a:solidFill>
                <a:latin typeface="Myriad Pro" panose="020B0503030403020204" pitchFamily="34" charset="0"/>
              </a:rPr>
              <a:t>j.mazurczak</a:t>
            </a:r>
            <a:r>
              <a:rPr lang="pl-PL" sz="2300" dirty="0" smtClean="0"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@plot.poznan.pl</a:t>
            </a:r>
            <a:endParaRPr lang="pl-PL" sz="2300" dirty="0">
              <a:solidFill>
                <a:srgbClr val="312783"/>
              </a:solidFill>
              <a:latin typeface="Myriad Pro" pitchFamily="34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200" b="0" i="0" u="none" strike="noStrike" kern="1200" dirty="0" smtClean="0">
              <a:ln>
                <a:noFill/>
              </a:ln>
              <a:solidFill>
                <a:srgbClr val="312783"/>
              </a:solidFill>
              <a:latin typeface="Myriad Pro" pitchFamily="34"/>
              <a:ea typeface="Microsoft YaHei" pitchFamily="2"/>
              <a:cs typeface="Mangal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pl-PL" sz="2300" b="1" dirty="0" smtClean="0"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Piotr </a:t>
            </a:r>
            <a:r>
              <a:rPr lang="pl-PL" sz="2300" b="1" dirty="0"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Basiński</a:t>
            </a:r>
            <a:endParaRPr lang="pl-PL" sz="2300" dirty="0">
              <a:solidFill>
                <a:srgbClr val="312783"/>
              </a:solidFill>
              <a:latin typeface="Myriad Pro" pitchFamily="34"/>
              <a:ea typeface="Microsoft YaHei" pitchFamily="2"/>
              <a:cs typeface="Mangal" pitchFamily="2"/>
            </a:endParaRPr>
          </a:p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pl-PL" altLang="pl-PL" sz="2300" dirty="0">
                <a:solidFill>
                  <a:srgbClr val="312783"/>
                </a:solidFill>
                <a:latin typeface="Myriad Pro" panose="020B0503030403020204" pitchFamily="34" charset="0"/>
              </a:rPr>
              <a:t>tel. 883 600 </a:t>
            </a:r>
            <a:r>
              <a:rPr lang="pl-PL" altLang="pl-PL" sz="2300" dirty="0" smtClean="0">
                <a:solidFill>
                  <a:srgbClr val="312783"/>
                </a:solidFill>
                <a:latin typeface="Myriad Pro" panose="020B0503030403020204" pitchFamily="34" charset="0"/>
              </a:rPr>
              <a:t>025, </a:t>
            </a:r>
            <a:r>
              <a:rPr lang="pl-PL" sz="2300" dirty="0" smtClean="0">
                <a:solidFill>
                  <a:srgbClr val="312783"/>
                </a:solidFill>
                <a:latin typeface="Myriad Pro" pitchFamily="34"/>
                <a:ea typeface="Microsoft YaHei" pitchFamily="2"/>
                <a:cs typeface="Mangal" pitchFamily="2"/>
              </a:rPr>
              <a:t>p.basinski@plot.poznan.pl</a:t>
            </a:r>
            <a:endParaRPr lang="pl-PL" sz="2300" dirty="0">
              <a:solidFill>
                <a:srgbClr val="312783"/>
              </a:solidFill>
              <a:latin typeface="Myriad Pro" pitchFamily="34"/>
              <a:ea typeface="Microsoft YaHei" pitchFamily="2"/>
              <a:cs typeface="Mangal" pitchFamily="2"/>
            </a:endParaRPr>
          </a:p>
        </p:txBody>
      </p:sp>
      <p:sp>
        <p:nvSpPr>
          <p:cNvPr id="8" name="Prostokąt zaokrąglony 7"/>
          <p:cNvSpPr>
            <a:spLocks noChangeAspect="1"/>
          </p:cNvSpPr>
          <p:nvPr/>
        </p:nvSpPr>
        <p:spPr>
          <a:xfrm>
            <a:off x="3157617" y="718518"/>
            <a:ext cx="2828765" cy="166517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7" name="Grupa 16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18" name="Grupa 1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24" name="Prostokąt z zaokrąglonym rogiem 2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upa 1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Prostokąt z zaokrąglonym rogiem 2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2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99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80767" y="904875"/>
            <a:ext cx="4428946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Paszport Podróżników </a:t>
            </a:r>
          </a:p>
          <a:p>
            <a:pPr>
              <a:buClrTx/>
              <a:buFontTx/>
              <a:buNone/>
            </a:pPr>
            <a:r>
              <a:rPr lang="pl-PL" altLang="pl-PL" sz="2600" b="1" dirty="0" smtClean="0">
                <a:solidFill>
                  <a:srgbClr val="7F7F7F"/>
                </a:solidFill>
                <a:latin typeface="Myriad Pro" pitchFamily="34" charset="0"/>
              </a:rPr>
              <a:t>dookoła Poznania </a:t>
            </a:r>
            <a:endParaRPr lang="pl-PL" altLang="pl-PL" sz="2600" b="1" dirty="0">
              <a:solidFill>
                <a:srgbClr val="7F7F7F"/>
              </a:solidFill>
              <a:latin typeface="Myriad Pro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904875"/>
            <a:ext cx="336512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a 6"/>
          <p:cNvGrpSpPr/>
          <p:nvPr/>
        </p:nvGrpSpPr>
        <p:grpSpPr>
          <a:xfrm>
            <a:off x="-1589" y="-3"/>
            <a:ext cx="9189126" cy="6945018"/>
            <a:chOff x="-1589" y="-3"/>
            <a:chExt cx="9189126" cy="6945018"/>
          </a:xfrm>
        </p:grpSpPr>
        <p:grpSp>
          <p:nvGrpSpPr>
            <p:cNvPr id="8" name="Grupa 7"/>
            <p:cNvGrpSpPr/>
            <p:nvPr/>
          </p:nvGrpSpPr>
          <p:grpSpPr>
            <a:xfrm>
              <a:off x="-1589" y="6071450"/>
              <a:ext cx="9189126" cy="873565"/>
              <a:chOff x="-1589" y="6071450"/>
              <a:chExt cx="9189126" cy="873565"/>
            </a:xfrm>
          </p:grpSpPr>
          <p:sp>
            <p:nvSpPr>
              <p:cNvPr id="14" name="Prostokąt z zaokrąglonym rogiem 13"/>
              <p:cNvSpPr/>
              <p:nvPr/>
            </p:nvSpPr>
            <p:spPr>
              <a:xfrm>
                <a:off x="-1589" y="6187495"/>
                <a:ext cx="9144000" cy="670505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D:\!PLOT- organizacyjne\Techniczno-graficzne\Logo Visit Poznań 2023\05) Pakiet od Wojtka Mani\Logo Visit Poznań\Logo Visit Poznan RGB bar v4 white on alph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925" y="6071450"/>
                <a:ext cx="1747612" cy="87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a 8"/>
            <p:cNvGrpSpPr/>
            <p:nvPr/>
          </p:nvGrpSpPr>
          <p:grpSpPr>
            <a:xfrm>
              <a:off x="2951158" y="-3"/>
              <a:ext cx="6191253" cy="639992"/>
              <a:chOff x="2951158" y="-3"/>
              <a:chExt cx="6191253" cy="63999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1161" y="0"/>
                <a:ext cx="6191250" cy="62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Prostokąt z zaokrąglonym rogiem 10"/>
              <p:cNvSpPr/>
              <p:nvPr/>
            </p:nvSpPr>
            <p:spPr>
              <a:xfrm rot="10800000">
                <a:off x="2951158" y="-3"/>
                <a:ext cx="6191249" cy="625477"/>
              </a:xfrm>
              <a:prstGeom prst="round1Rect">
                <a:avLst>
                  <a:gd name="adj" fmla="val 50000"/>
                </a:avLst>
              </a:prstGeom>
              <a:solidFill>
                <a:srgbClr val="312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3065515" y="7741"/>
                <a:ext cx="5962542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20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Poznańska Lokalna Organizacja Turystyczna</a:t>
                </a: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3038245" y="376198"/>
                <a:ext cx="5962542" cy="263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algn="r">
                  <a:buClrTx/>
                  <a:buFontTx/>
                  <a:buNone/>
                </a:pPr>
                <a:r>
                  <a:rPr lang="pl-PL" altLang="pl-PL" sz="1100" dirty="0" smtClean="0">
                    <a:solidFill>
                      <a:schemeClr val="bg1"/>
                    </a:solidFill>
                    <a:latin typeface="Montserrat Medium" pitchFamily="2" charset="-18"/>
                  </a:rPr>
                  <a:t>Platforma współpracy branży turystycznej z samorządami</a:t>
                </a:r>
                <a:endParaRPr lang="pl-PL" altLang="pl-PL" sz="1100" dirty="0">
                  <a:solidFill>
                    <a:schemeClr val="bg1"/>
                  </a:solidFill>
                  <a:latin typeface="Montserrat Medium" pitchFamily="2" charset="-18"/>
                </a:endParaRPr>
              </a:p>
            </p:txBody>
          </p:sp>
        </p:grpSp>
      </p:grp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8882" r="6221" b="6414"/>
          <a:stretch/>
        </p:blipFill>
        <p:spPr bwMode="auto">
          <a:xfrm>
            <a:off x="606890" y="1830810"/>
            <a:ext cx="359541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471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24332</TotalTime>
  <Words>1893</Words>
  <Application>Microsoft Office PowerPoint</Application>
  <PresentationFormat>Pokaz na ekranie (4:3)</PresentationFormat>
  <Paragraphs>375</Paragraphs>
  <Slides>80</Slides>
  <Notes>74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80</vt:i4>
      </vt:variant>
    </vt:vector>
  </HeadingPairs>
  <TitlesOfParts>
    <vt:vector size="81" baseType="lpstr">
      <vt:lpstr>Integralny</vt:lpstr>
      <vt:lpstr>Współpraca PLOT z  powiatem poznańskim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information</dc:title>
  <dc:creator>Jan</dc:creator>
  <cp:lastModifiedBy>Windows User</cp:lastModifiedBy>
  <cp:revision>601</cp:revision>
  <cp:lastPrinted>2015-09-28T15:57:09Z</cp:lastPrinted>
  <dcterms:created xsi:type="dcterms:W3CDTF">2013-03-08T13:54:47Z</dcterms:created>
  <dcterms:modified xsi:type="dcterms:W3CDTF">2026-03-16T10:17:29Z</dcterms:modified>
</cp:coreProperties>
</file>